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3.jpg" ContentType="image/jpe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4.jpg" ContentType="image/jpeg"/>
  <Override PartName="/ppt/media/image5.jpg" ContentType="image/jpe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12.jpg" ContentType="image/jpeg"/>
  <Override PartName="/ppt/notesSlides/notesSlide11.xml" ContentType="application/vnd.openxmlformats-officedocument.presentationml.notesSlide+xml"/>
  <Override PartName="/ppt/media/image13.jpg" ContentType="image/jpeg"/>
  <Override PartName="/ppt/notesSlides/notesSlide12.xml" ContentType="application/vnd.openxmlformats-officedocument.presentationml.notesSlide+xml"/>
  <Override PartName="/ppt/media/image14.jpg" ContentType="image/jpeg"/>
  <Override PartName="/ppt/media/image15.jpg" ContentType="image/jpe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16.jpg" ContentType="image/jpeg"/>
  <Override PartName="/ppt/media/image19.jpg" ContentType="image/jpe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0" r:id="rId5"/>
    <p:sldId id="269" r:id="rId6"/>
    <p:sldId id="261" r:id="rId7"/>
    <p:sldId id="262" r:id="rId8"/>
    <p:sldId id="263" r:id="rId9"/>
    <p:sldId id="264" r:id="rId10"/>
    <p:sldId id="266" r:id="rId11"/>
    <p:sldId id="282" r:id="rId12"/>
    <p:sldId id="288" r:id="rId13"/>
    <p:sldId id="270" r:id="rId14"/>
    <p:sldId id="281" r:id="rId15"/>
    <p:sldId id="279" r:id="rId16"/>
    <p:sldId id="280" r:id="rId17"/>
    <p:sldId id="283" r:id="rId18"/>
    <p:sldId id="287" r:id="rId19"/>
    <p:sldId id="271" r:id="rId20"/>
    <p:sldId id="277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4316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slide. Project: SLAM Line Guard Rail System at TPA4-SFC. Presenter: Johnny Poole, AMM Intern, RME Engineering.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Agenda with flowing serpentine roadmap.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Existing guard rail fails: bows outward from thin metal + too short for tall packages. Focus on worst ~80-inch section. Photo shows the bowing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Statistics slide - placeholder values for Johnny to fill in with actual observed data on package falloff frequency, retrieval time, and weekly event 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Side-by-side comparison: old bowing rail vs new 4040 extrusion solution. Visual proof of the improvement.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 key requirements: containment, serviceability, ~80in unsupported span, rigidity against bowing, taller height, under $300 budget, Coupa procurement.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Decision matrix: 8 concepts evaluated against 6 weighted criteria. ABS on 4040 scored 71/75 (94.7%), dominating all high-weight categories. Runner-up 2040 scored 57/75.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Explains 2040 vs 4040 aluminum extrusion profiles. 2040 = 20x40mm rectangular, 1 T-slot per side. 4040 = 40x40mm square, 2 T-slots per side. 4040 has 4.8x the moment of inertia.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Deflection diagram shows how a beam bows under load. The 4040 provides 4.8x the stiffness of 2040, achieving FOS 5.0 vs 1.0. Key decision: same concept, vastly different structural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Direct mounting eliminates custom brackets. M8x16mm button head screws pass through existing slotted holes into drop-in T-nuts. Photo placeholder for actual bracket attachment.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4C769-BAC1-FE05-2F92-71D99E77D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0DE3DC-A697-16FE-422B-84147B7720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9B7A9E-B1DC-67B7-A5B2-9D38E71C7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Direct mounting eliminates custom brackets. M8x16mm button head screws pass through existing slotted holes into drop-in T-nuts. Photo placeholder for actual bracket attachment.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912AC-98FC-327E-CE7F-C7C5599E38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70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C3783-78CE-9372-E1C8-22538BE92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16BC0F-860B-969C-332C-CF252D6C0E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F8A5EF-06DF-A9B1-8532-770E73A17A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Direct mounting eliminates custom brackets. M8x16mm button head screws pass through existing slotted holes into drop-in T-nuts. Photo placeholder for actual bracket attachment.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14E2FF-CD41-5268-0D90-F60874351C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487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Post-installation results. Replace [X] with actual observed data showing reduction in package falls.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CC39B-0459-1AE0-E7B0-7E5AFF431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8C0F2A-EEE8-4FB7-DB93-EE6EE1A75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F17E31-5AAF-03B2-1890-BA6160C4B2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Side-by-side comparison: old bowing rail vs new 4040 extrusion solution. Visual proof of the improvement.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D35CAD-642E-5C1A-A693-33142C1F68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789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Scalability: same design applies to remaining 45 in of the 125 in rail and other conveyor sections. Modular, standard hardware, Coupa-sourced.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Acknowledgments: Kishan Patel (mentor), Jon Templeton (manager), and others who supported the project. Add names as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Relationship Id="rId9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32F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0"/>
            <a:ext cx="365760" cy="5143500"/>
          </a:xfrm>
          <a:prstGeom prst="rect">
            <a:avLst/>
          </a:prstGeom>
          <a:solidFill>
            <a:srgbClr val="FF99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3152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SLAM Line</a:t>
            </a:r>
            <a:endParaRPr lang="en-US" sz="3600" dirty="0"/>
          </a:p>
          <a:p>
            <a:pPr marL="0" indent="0" algn="l">
              <a:lnSpc>
                <a:spcPts val="44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Guard Rail System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731520" y="30175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Design Report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3840480"/>
            <a:ext cx="6400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2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Johnny Poole  |  AMM Intern</a:t>
            </a:r>
            <a:endParaRPr lang="en-US" sz="12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2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TPA4-SFC — Temple Terrace, FL  |  August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232F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AGENDA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731520" y="777240"/>
            <a:ext cx="1371600" cy="54864"/>
          </a:xfrm>
          <a:prstGeom prst="rect">
            <a:avLst/>
          </a:prstGeom>
          <a:solidFill>
            <a:srgbClr val="FF99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00100" y="2185416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05256" y="2304288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10412" y="2423160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115568" y="2542032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20724" y="2660904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325880" y="2779776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431036" y="2898648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1536192" y="3017520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641348" y="3136392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1851660" y="3136392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1956816" y="3017520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061972" y="2898648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2167128" y="2779776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2272284" y="2660904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2377440" y="2542032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2482596" y="2423160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2587752" y="2304288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2692908" y="2185416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2903220" y="2185416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3008376" y="2304288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3113532" y="2423160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3218688" y="2542032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3323844" y="2660904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3429000" y="2779776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3534156" y="2898648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3639312" y="3017520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3744468" y="3136392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3954780" y="3136392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4059936" y="3017520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165092" y="2898648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270248" y="2779776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4375404" y="2660904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4480560" y="2542032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585716" y="2423160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4690872" y="2304288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4796028" y="2185416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5006340" y="2185416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5111496" y="2304288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5216652" y="2423160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5321808" y="2542032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5426964" y="2660904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5532120" y="2779776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5637276" y="2898648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5742432" y="3017520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Shape 46"/>
          <p:cNvSpPr/>
          <p:nvPr/>
        </p:nvSpPr>
        <p:spPr>
          <a:xfrm>
            <a:off x="5847588" y="3136392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Shape 47"/>
          <p:cNvSpPr/>
          <p:nvPr/>
        </p:nvSpPr>
        <p:spPr>
          <a:xfrm>
            <a:off x="6057900" y="3136392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Shape 48"/>
          <p:cNvSpPr/>
          <p:nvPr/>
        </p:nvSpPr>
        <p:spPr>
          <a:xfrm>
            <a:off x="6163056" y="3017520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6268212" y="2898648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6373368" y="2779776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6478524" y="2660904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Shape 52"/>
          <p:cNvSpPr/>
          <p:nvPr/>
        </p:nvSpPr>
        <p:spPr>
          <a:xfrm>
            <a:off x="6583680" y="2542032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Shape 53"/>
          <p:cNvSpPr/>
          <p:nvPr/>
        </p:nvSpPr>
        <p:spPr>
          <a:xfrm>
            <a:off x="6688836" y="2423160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6793992" y="2304288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6899148" y="2185416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7109460" y="2185416"/>
            <a:ext cx="73152" cy="73152"/>
          </a:xfrm>
          <a:prstGeom prst="ellipse">
            <a:avLst/>
          </a:prstGeom>
          <a:solidFill>
            <a:srgbClr val="CBD5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" name="Shape 65"/>
          <p:cNvSpPr/>
          <p:nvPr/>
        </p:nvSpPr>
        <p:spPr>
          <a:xfrm>
            <a:off x="438912" y="1828800"/>
            <a:ext cx="585216" cy="585216"/>
          </a:xfrm>
          <a:prstGeom prst="ellipse">
            <a:avLst/>
          </a:prstGeom>
          <a:solidFill>
            <a:srgbClr val="FF9900"/>
          </a:solidFill>
          <a:ln w="38100">
            <a:solidFill>
              <a:srgbClr val="F5F7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66"/>
          <p:cNvSpPr/>
          <p:nvPr/>
        </p:nvSpPr>
        <p:spPr>
          <a:xfrm>
            <a:off x="438912" y="18288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69" name="Text 67"/>
          <p:cNvSpPr/>
          <p:nvPr/>
        </p:nvSpPr>
        <p:spPr>
          <a:xfrm>
            <a:off x="-91440" y="1051560"/>
            <a:ext cx="1645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&amp;</a:t>
            </a:r>
            <a:endParaRPr lang="en-US" sz="160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1490472" y="3017520"/>
            <a:ext cx="585216" cy="585216"/>
          </a:xfrm>
          <a:prstGeom prst="ellipse">
            <a:avLst/>
          </a:prstGeom>
          <a:solidFill>
            <a:srgbClr val="FF9900"/>
          </a:solidFill>
          <a:ln w="38100">
            <a:solidFill>
              <a:srgbClr val="F5F7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69"/>
          <p:cNvSpPr/>
          <p:nvPr/>
        </p:nvSpPr>
        <p:spPr>
          <a:xfrm>
            <a:off x="1490472" y="301752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72" name="Text 70"/>
          <p:cNvSpPr/>
          <p:nvPr/>
        </p:nvSpPr>
        <p:spPr>
          <a:xfrm>
            <a:off x="960120" y="3657600"/>
            <a:ext cx="1645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
Numbers</a:t>
            </a:r>
            <a:endParaRPr lang="en-US" sz="1600" dirty="0"/>
          </a:p>
        </p:txBody>
      </p:sp>
      <p:sp>
        <p:nvSpPr>
          <p:cNvPr id="73" name="Shape 71"/>
          <p:cNvSpPr/>
          <p:nvPr/>
        </p:nvSpPr>
        <p:spPr>
          <a:xfrm>
            <a:off x="2542032" y="1828800"/>
            <a:ext cx="585216" cy="585216"/>
          </a:xfrm>
          <a:prstGeom prst="ellipse">
            <a:avLst/>
          </a:prstGeom>
          <a:solidFill>
            <a:srgbClr val="FF9900"/>
          </a:solidFill>
          <a:ln w="38100">
            <a:solidFill>
              <a:srgbClr val="F5F7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72"/>
          <p:cNvSpPr/>
          <p:nvPr/>
        </p:nvSpPr>
        <p:spPr>
          <a:xfrm>
            <a:off x="2542032" y="18288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75" name="Text 73"/>
          <p:cNvSpPr/>
          <p:nvPr/>
        </p:nvSpPr>
        <p:spPr>
          <a:xfrm>
            <a:off x="2011680" y="1051560"/>
            <a:ext cx="1645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&amp;</a:t>
            </a:r>
            <a:endParaRPr lang="en-US" sz="160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</a:t>
            </a:r>
            <a:endParaRPr lang="en-US" sz="1600" dirty="0"/>
          </a:p>
        </p:txBody>
      </p:sp>
      <p:sp>
        <p:nvSpPr>
          <p:cNvPr id="76" name="Shape 74"/>
          <p:cNvSpPr/>
          <p:nvPr/>
        </p:nvSpPr>
        <p:spPr>
          <a:xfrm>
            <a:off x="3593592" y="3017520"/>
            <a:ext cx="585216" cy="585216"/>
          </a:xfrm>
          <a:prstGeom prst="ellipse">
            <a:avLst/>
          </a:prstGeom>
          <a:solidFill>
            <a:srgbClr val="FF9900"/>
          </a:solidFill>
          <a:ln w="38100">
            <a:solidFill>
              <a:srgbClr val="F5F7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75"/>
          <p:cNvSpPr/>
          <p:nvPr/>
        </p:nvSpPr>
        <p:spPr>
          <a:xfrm>
            <a:off x="3593592" y="301752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78" name="Text 76"/>
          <p:cNvSpPr/>
          <p:nvPr/>
        </p:nvSpPr>
        <p:spPr>
          <a:xfrm>
            <a:off x="3063240" y="3657600"/>
            <a:ext cx="1645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Assembly and Installation</a:t>
            </a:r>
            <a:endParaRPr lang="en-US" sz="1600" dirty="0"/>
          </a:p>
          <a:p>
            <a:pPr marL="0" indent="0" algn="ctr">
              <a:lnSpc>
                <a:spcPts val="1900"/>
              </a:lnSpc>
              <a:buNone/>
            </a:pPr>
            <a:endParaRPr lang="en-US" sz="1600" dirty="0"/>
          </a:p>
        </p:txBody>
      </p:sp>
      <p:sp>
        <p:nvSpPr>
          <p:cNvPr id="79" name="Shape 77"/>
          <p:cNvSpPr/>
          <p:nvPr/>
        </p:nvSpPr>
        <p:spPr>
          <a:xfrm>
            <a:off x="4645152" y="1828800"/>
            <a:ext cx="585216" cy="585216"/>
          </a:xfrm>
          <a:prstGeom prst="ellipse">
            <a:avLst/>
          </a:prstGeom>
          <a:solidFill>
            <a:srgbClr val="FF9900"/>
          </a:solidFill>
          <a:ln w="38100">
            <a:solidFill>
              <a:srgbClr val="F5F7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78"/>
          <p:cNvSpPr/>
          <p:nvPr/>
        </p:nvSpPr>
        <p:spPr>
          <a:xfrm>
            <a:off x="4645152" y="18288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81" name="Text 79"/>
          <p:cNvSpPr/>
          <p:nvPr/>
        </p:nvSpPr>
        <p:spPr>
          <a:xfrm>
            <a:off x="4114800" y="1051560"/>
            <a:ext cx="1645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
&amp; ROI</a:t>
            </a:r>
            <a:endParaRPr lang="en-US" sz="1600" dirty="0"/>
          </a:p>
        </p:txBody>
      </p:sp>
      <p:sp>
        <p:nvSpPr>
          <p:cNvPr id="82" name="Shape 80"/>
          <p:cNvSpPr/>
          <p:nvPr/>
        </p:nvSpPr>
        <p:spPr>
          <a:xfrm>
            <a:off x="5696712" y="3017520"/>
            <a:ext cx="585216" cy="585216"/>
          </a:xfrm>
          <a:prstGeom prst="ellipse">
            <a:avLst/>
          </a:prstGeom>
          <a:solidFill>
            <a:srgbClr val="FF9900"/>
          </a:solidFill>
          <a:ln w="38100">
            <a:solidFill>
              <a:srgbClr val="F5F7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81"/>
          <p:cNvSpPr/>
          <p:nvPr/>
        </p:nvSpPr>
        <p:spPr>
          <a:xfrm>
            <a:off x="5696712" y="301752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00" dirty="0"/>
          </a:p>
        </p:txBody>
      </p:sp>
      <p:sp>
        <p:nvSpPr>
          <p:cNvPr id="84" name="Text 82"/>
          <p:cNvSpPr/>
          <p:nvPr/>
        </p:nvSpPr>
        <p:spPr>
          <a:xfrm>
            <a:off x="5166360" y="3657600"/>
            <a:ext cx="1645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
Tool</a:t>
            </a:r>
            <a:endParaRPr lang="en-US" sz="1600" dirty="0"/>
          </a:p>
        </p:txBody>
      </p:sp>
      <p:sp>
        <p:nvSpPr>
          <p:cNvPr id="85" name="Shape 83"/>
          <p:cNvSpPr/>
          <p:nvPr/>
        </p:nvSpPr>
        <p:spPr>
          <a:xfrm>
            <a:off x="6748272" y="1810512"/>
            <a:ext cx="585216" cy="585216"/>
          </a:xfrm>
          <a:prstGeom prst="ellipse">
            <a:avLst/>
          </a:prstGeom>
          <a:solidFill>
            <a:srgbClr val="FF9900"/>
          </a:solidFill>
          <a:ln w="38100">
            <a:solidFill>
              <a:srgbClr val="F5F7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Text 84"/>
          <p:cNvSpPr/>
          <p:nvPr/>
        </p:nvSpPr>
        <p:spPr>
          <a:xfrm>
            <a:off x="6748272" y="18288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00" dirty="0"/>
          </a:p>
        </p:txBody>
      </p:sp>
      <p:sp>
        <p:nvSpPr>
          <p:cNvPr id="87" name="Text 85"/>
          <p:cNvSpPr/>
          <p:nvPr/>
        </p:nvSpPr>
        <p:spPr>
          <a:xfrm>
            <a:off x="6217920" y="1051560"/>
            <a:ext cx="1645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Looking</a:t>
            </a:r>
            <a:endParaRPr lang="en-US" sz="160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Ahead</a:t>
            </a:r>
            <a:endParaRPr lang="en-US" sz="1600" dirty="0"/>
          </a:p>
        </p:txBody>
      </p:sp>
      <p:sp>
        <p:nvSpPr>
          <p:cNvPr id="89" name="Text 87"/>
          <p:cNvSpPr/>
          <p:nvPr/>
        </p:nvSpPr>
        <p:spPr>
          <a:xfrm>
            <a:off x="7799832" y="301752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0" name="Text 88"/>
          <p:cNvSpPr/>
          <p:nvPr/>
        </p:nvSpPr>
        <p:spPr>
          <a:xfrm>
            <a:off x="7269480" y="3657600"/>
            <a:ext cx="1645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endParaRPr lang="en-US" sz="1600" dirty="0"/>
          </a:p>
        </p:txBody>
      </p:sp>
      <p:sp>
        <p:nvSpPr>
          <p:cNvPr id="92" name="Shape 9">
            <a:extLst>
              <a:ext uri="{FF2B5EF4-FFF2-40B4-BE49-F238E27FC236}">
                <a16:creationId xmlns:a16="http://schemas.microsoft.com/office/drawing/2014/main" id="{F3EC3161-E992-448B-703F-E4237AB28379}"/>
              </a:ext>
            </a:extLst>
          </p:cNvPr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·  THE PROBLEM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19" y="640080"/>
            <a:ext cx="702466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32F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Insufficient Guard Rail → Packages Fall Off</a:t>
            </a:r>
            <a:endParaRPr lang="en-US" sz="2200" dirty="0"/>
          </a:p>
        </p:txBody>
      </p:sp>
      <p:pic>
        <p:nvPicPr>
          <p:cNvPr id="12" name="Image 1" descr="attached_files/amazon rme 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846320"/>
            <a:ext cx="640080" cy="192024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8869680" y="137160"/>
            <a:ext cx="54864" cy="54864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attached_files/Image Showing A Package that has Fallen cropped.jpg"/>
          <p:cNvPicPr>
            <a:picLocks noChangeAspect="1"/>
          </p:cNvPicPr>
          <p:nvPr/>
        </p:nvPicPr>
        <p:blipFill>
          <a:blip r:embed="rId4"/>
          <a:srcRect l="15112"/>
          <a:stretch>
            <a:fillRect/>
          </a:stretch>
        </p:blipFill>
        <p:spPr>
          <a:xfrm>
            <a:off x="763461" y="1245448"/>
            <a:ext cx="3480391" cy="310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FEC416-3EF4-EB2D-0087-D7E57E1B3AA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301" b="16098"/>
          <a:stretch>
            <a:fillRect/>
          </a:stretch>
        </p:blipFill>
        <p:spPr>
          <a:xfrm>
            <a:off x="4803850" y="1219584"/>
            <a:ext cx="3242870" cy="31359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·  BY THE NUMBERS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32F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How Often Does This Happen and what does it mean?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2651760" cy="1828800"/>
          </a:xfrm>
          <a:prstGeom prst="roundRect">
            <a:avLst>
              <a:gd name="adj" fmla="val 5000"/>
            </a:avLst>
          </a:prstGeom>
          <a:solidFill>
            <a:srgbClr val="232F3E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16002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FF99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~25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25146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Packages dropped per day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46120" y="1463040"/>
            <a:ext cx="2651760" cy="1828800"/>
          </a:xfrm>
          <a:prstGeom prst="roundRect">
            <a:avLst>
              <a:gd name="adj" fmla="val 5000"/>
            </a:avLst>
          </a:prstGeom>
          <a:solidFill>
            <a:srgbClr val="232F3E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246120" y="16002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FF99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~$22K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3429000" y="25146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annual cost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429000" y="28346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$2.50/package (likely more)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035040" y="1463040"/>
            <a:ext cx="2651760" cy="1828800"/>
          </a:xfrm>
          <a:prstGeom prst="roundRect">
            <a:avLst>
              <a:gd name="adj" fmla="val 5000"/>
            </a:avLst>
          </a:prstGeom>
          <a:solidFill>
            <a:srgbClr val="232F3E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035040" y="16002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FF99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~8,800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217920" y="25146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packages per year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874320" y="4450995"/>
            <a:ext cx="4186375" cy="424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600" i="1" dirty="0">
                <a:solidFill>
                  <a:srgbClr val="6B7280"/>
                </a:solidFill>
                <a:latin typeface="Calibri"/>
              </a:rPr>
              <a:t>Source: #tpa4-dea-risk Slack channel (Feb 15 – Aug 2, 2026). 82 shift reports, 1,017 total drops observed (FHN shift only) — 2× shift multiplier applied.</a:t>
            </a:r>
            <a:endParaRPr lang="en-US" sz="600" dirty="0"/>
          </a:p>
        </p:txBody>
      </p:sp>
      <p:pic>
        <p:nvPicPr>
          <p:cNvPr id="17" name="Image 0" descr="attached_files/amazon rme 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846320"/>
            <a:ext cx="640080" cy="192024"/>
          </a:xfrm>
          <a:prstGeom prst="rect">
            <a:avLst/>
          </a:prstGeom>
        </p:spPr>
      </p:pic>
      <p:sp>
        <p:nvSpPr>
          <p:cNvPr id="18" name="Shape 15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8869680" y="137160"/>
            <a:ext cx="54864" cy="54864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19F304DB-C975-52F7-986F-25516BF380E8}"/>
              </a:ext>
            </a:extLst>
          </p:cNvPr>
          <p:cNvSpPr/>
          <p:nvPr/>
        </p:nvSpPr>
        <p:spPr>
          <a:xfrm>
            <a:off x="640080" y="283204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82 shift reports</a:t>
            </a:r>
            <a:endParaRPr lang="en-US" sz="900" dirty="0"/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72B9DFB1-9C12-A5BB-F0F0-05569C50C730}"/>
              </a:ext>
            </a:extLst>
          </p:cNvPr>
          <p:cNvSpPr/>
          <p:nvPr/>
        </p:nvSpPr>
        <p:spPr>
          <a:xfrm>
            <a:off x="6217920" y="2884251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average across all SLAM lines</a:t>
            </a:r>
            <a:endParaRPr lang="en-US" sz="900" dirty="0"/>
          </a:p>
        </p:txBody>
      </p:sp>
      <p:sp>
        <p:nvSpPr>
          <p:cNvPr id="30" name="Text 14">
            <a:extLst>
              <a:ext uri="{FF2B5EF4-FFF2-40B4-BE49-F238E27FC236}">
                <a16:creationId xmlns:a16="http://schemas.microsoft.com/office/drawing/2014/main" id="{A0B44D94-A79D-7591-1076-10E8E71AE66A}"/>
              </a:ext>
            </a:extLst>
          </p:cNvPr>
          <p:cNvSpPr/>
          <p:nvPr/>
        </p:nvSpPr>
        <p:spPr>
          <a:xfrm>
            <a:off x="408562" y="3591258"/>
            <a:ext cx="7846978" cy="907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/>
              <a:t>82 shift reports documented 1,017 packages on the floor across all SLAM lines. Average: ~12.4 packages/shift × 2 shifts × 355 days = ~8,800/year × $2.50 = ~$22,000/year.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b="1" kern="0" spc="200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THE SOLUTION</a:t>
            </a:r>
          </a:p>
          <a:p>
            <a:pPr marL="0" indent="0">
              <a:buNone/>
            </a:pP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31520" y="12344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846320" y="12344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</a:t>
            </a:r>
            <a:endParaRPr lang="en-US" sz="900" dirty="0"/>
          </a:p>
        </p:txBody>
      </p:sp>
      <p:pic>
        <p:nvPicPr>
          <p:cNvPr id="10" name="Image 0" descr="attached_files/amazon rme 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846320"/>
            <a:ext cx="640080" cy="192024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8869680" y="137160"/>
            <a:ext cx="54864" cy="54864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B208B25B-62BD-60D2-4DE9-F943377EF5BA}"/>
              </a:ext>
            </a:extLst>
          </p:cNvPr>
          <p:cNvSpPr/>
          <p:nvPr/>
        </p:nvSpPr>
        <p:spPr>
          <a:xfrm>
            <a:off x="731520" y="618679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32F3E"/>
                </a:solidFill>
                <a:latin typeface="Arial Black" pitchFamily="34" charset="0"/>
              </a:rPr>
              <a:t>Installed Guard Rail Assembly</a:t>
            </a:r>
            <a:endParaRPr lang="en-US" sz="2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31C76E-5D9C-5F36-4413-4BA130C0CB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120" r="5778"/>
          <a:stretch>
            <a:fillRect/>
          </a:stretch>
        </p:blipFill>
        <p:spPr>
          <a:xfrm rot="5400000">
            <a:off x="864234" y="1226762"/>
            <a:ext cx="3360843" cy="34015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FD89DB-158C-6737-C012-E2970109316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046" t="11890" r="3851"/>
          <a:stretch>
            <a:fillRect/>
          </a:stretch>
        </p:blipFill>
        <p:spPr>
          <a:xfrm rot="5400000">
            <a:off x="4784385" y="1193049"/>
            <a:ext cx="3400046" cy="33989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·  DESIGN REQUIREMENTS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32F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Requirements &amp; Constraints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371600"/>
            <a:ext cx="2468880" cy="1417320"/>
          </a:xfrm>
          <a:prstGeom prst="roundRect">
            <a:avLst>
              <a:gd name="adj" fmla="val 5161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icon_1783999595452_w7hcqpps7qp.sv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1554480"/>
            <a:ext cx="320040" cy="3200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25880" y="155448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Containment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914400" y="20116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 packages from falling off the conveyor or tipping over the guard rail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3429000" y="1371600"/>
            <a:ext cx="2468880" cy="1417320"/>
          </a:xfrm>
          <a:prstGeom prst="roundRect">
            <a:avLst>
              <a:gd name="adj" fmla="val 5161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icon_1783999595455_4vij5plyyjn.sv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11880" y="1554480"/>
            <a:ext cx="320040" cy="3200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023360" y="155448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Serviceability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3611880" y="20116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Easy removal for machine servicing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6126480" y="1371600"/>
            <a:ext cx="2468880" cy="1417320"/>
          </a:xfrm>
          <a:prstGeom prst="roundRect">
            <a:avLst>
              <a:gd name="adj" fmla="val 5161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icon_1783999595457_o0b1r8ae31.sv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09360" y="155448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720840" y="155448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Rigidity</a:t>
            </a:r>
            <a:endParaRPr lang="en-US" sz="1100" dirty="0"/>
          </a:p>
        </p:txBody>
      </p:sp>
      <p:sp>
        <p:nvSpPr>
          <p:cNvPr id="15" name="Text 10"/>
          <p:cNvSpPr/>
          <p:nvPr/>
        </p:nvSpPr>
        <p:spPr>
          <a:xfrm>
            <a:off x="6309360" y="20116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not bow outward under repeated impacts</a:t>
            </a:r>
            <a:endParaRPr lang="en-US" sz="1000" dirty="0"/>
          </a:p>
        </p:txBody>
      </p:sp>
      <p:sp>
        <p:nvSpPr>
          <p:cNvPr id="16" name="Shape 11"/>
          <p:cNvSpPr/>
          <p:nvPr/>
        </p:nvSpPr>
        <p:spPr>
          <a:xfrm>
            <a:off x="731520" y="2971800"/>
            <a:ext cx="2468880" cy="1417320"/>
          </a:xfrm>
          <a:prstGeom prst="roundRect">
            <a:avLst>
              <a:gd name="adj" fmla="val 5161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icon_1783999595459_ffq2uopvaph.sv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400" y="3154680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325880" y="315468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Adaptability</a:t>
            </a:r>
            <a:endParaRPr lang="en-US" sz="1100" dirty="0"/>
          </a:p>
        </p:txBody>
      </p:sp>
      <p:sp>
        <p:nvSpPr>
          <p:cNvPr id="19" name="Text 13"/>
          <p:cNvSpPr/>
          <p:nvPr/>
        </p:nvSpPr>
        <p:spPr>
          <a:xfrm>
            <a:off x="914400" y="36118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components can be sized and used across various sized sections</a:t>
            </a:r>
            <a:endParaRPr lang="en-US" sz="1000" dirty="0"/>
          </a:p>
        </p:txBody>
      </p:sp>
      <p:sp>
        <p:nvSpPr>
          <p:cNvPr id="20" name="Shape 14"/>
          <p:cNvSpPr/>
          <p:nvPr/>
        </p:nvSpPr>
        <p:spPr>
          <a:xfrm>
            <a:off x="3429000" y="2971800"/>
            <a:ext cx="2468880" cy="1417320"/>
          </a:xfrm>
          <a:prstGeom prst="roundRect">
            <a:avLst>
              <a:gd name="adj" fmla="val 5161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4" descr="icon_1783999595461_e02vr91zkkf.sv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11880" y="3154680"/>
            <a:ext cx="320040" cy="32004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023360" y="315468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</a:t>
            </a:r>
            <a:endParaRPr lang="en-US" sz="1100" dirty="0"/>
          </a:p>
        </p:txBody>
      </p:sp>
      <p:sp>
        <p:nvSpPr>
          <p:cNvPr id="23" name="Text 16"/>
          <p:cNvSpPr/>
          <p:nvPr/>
        </p:nvSpPr>
        <p:spPr>
          <a:xfrm>
            <a:off x="3611880" y="36118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material cost no more than $250 per section</a:t>
            </a:r>
            <a:endParaRPr lang="en-US" sz="1000" dirty="0"/>
          </a:p>
        </p:txBody>
      </p:sp>
      <p:sp>
        <p:nvSpPr>
          <p:cNvPr id="24" name="Shape 17"/>
          <p:cNvSpPr/>
          <p:nvPr/>
        </p:nvSpPr>
        <p:spPr>
          <a:xfrm>
            <a:off x="6126480" y="2971800"/>
            <a:ext cx="2468880" cy="1417320"/>
          </a:xfrm>
          <a:prstGeom prst="roundRect">
            <a:avLst>
              <a:gd name="adj" fmla="val 5161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5" descr="icon_1783999595462_elntuv6j2rf.sv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09360" y="3154680"/>
            <a:ext cx="320040" cy="32004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6720840" y="315468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</a:t>
            </a:r>
            <a:endParaRPr lang="en-US" sz="1100" dirty="0"/>
          </a:p>
        </p:txBody>
      </p:sp>
      <p:sp>
        <p:nvSpPr>
          <p:cNvPr id="27" name="Text 19"/>
          <p:cNvSpPr/>
          <p:nvPr/>
        </p:nvSpPr>
        <p:spPr>
          <a:xfrm>
            <a:off x="6309360" y="36118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materials through Coupa-approved channels</a:t>
            </a:r>
            <a:endParaRPr lang="en-US" sz="1000" dirty="0"/>
          </a:p>
        </p:txBody>
      </p:sp>
      <p:pic>
        <p:nvPicPr>
          <p:cNvPr id="28" name="Image 6" descr="attached_files/amazon rme logo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63840" y="4846320"/>
            <a:ext cx="640080" cy="192024"/>
          </a:xfrm>
          <a:prstGeom prst="rect">
            <a:avLst/>
          </a:prstGeom>
        </p:spPr>
      </p:pic>
      <p:sp>
        <p:nvSpPr>
          <p:cNvPr id="29" name="Shape 20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1"/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2"/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23"/>
          <p:cNvSpPr/>
          <p:nvPr/>
        </p:nvSpPr>
        <p:spPr>
          <a:xfrm>
            <a:off x="8869680" y="137160"/>
            <a:ext cx="54864" cy="54864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·  CONCEPT EVALUATION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32F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Decision Matrix — 8 Concepts Evaluated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123444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000" b="1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concepts scored across 6 criteria:</a:t>
            </a:r>
            <a:endParaRPr lang="en-US" sz="10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important: Structure, Serviceability, Safety</a:t>
            </a:r>
            <a:endParaRPr lang="en-US" sz="10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considered: Simplicity, Cost, Durability</a:t>
            </a:r>
            <a:endParaRPr lang="en-US" sz="1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194560"/>
          <a:ext cx="4572000" cy="2505456"/>
        </p:xfrm>
        <a:graphic>
          <a:graphicData uri="http://schemas.openxmlformats.org/drawingml/2006/table">
            <a:tbl>
              <a:tblPr/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Rank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F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Concept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F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F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99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 on 4040 Extrusion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99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 / 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 on 2040 Extrusion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 / 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Elastic Band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 / 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Folding Wall Panel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 / 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Sliding Panel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 / 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Retractable Belt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 / 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Hybrid Roller/Barrier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 / 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Roller Board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 / 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760720" y="1280160"/>
            <a:ext cx="2926080" cy="3200400"/>
          </a:xfrm>
          <a:prstGeom prst="roundRect">
            <a:avLst>
              <a:gd name="adj" fmla="val 3125"/>
            </a:avLst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760720" y="14630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SELECTED</a:t>
            </a:r>
            <a:endParaRPr lang="en-US" sz="900" dirty="0"/>
          </a:p>
        </p:txBody>
      </p:sp>
      <p:sp>
        <p:nvSpPr>
          <p:cNvPr id="5" name="Text 5"/>
          <p:cNvSpPr/>
          <p:nvPr/>
        </p:nvSpPr>
        <p:spPr>
          <a:xfrm>
            <a:off x="5943600" y="182880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ABS on 4040</a:t>
            </a:r>
            <a:endParaRPr lang="en-US" sz="1800" dirty="0"/>
          </a:p>
          <a:p>
            <a:pPr marL="0" indent="0" algn="ctr">
              <a:lnSpc>
                <a:spcPts val="24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Extrusion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760720" y="26060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99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71 / 75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5760720" y="30632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94.7%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943600" y="347472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Scored highest across</a:t>
            </a:r>
            <a:endParaRPr lang="en-US" sz="100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0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high-weight criteria:</a:t>
            </a:r>
            <a:endParaRPr lang="en-US" sz="100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00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Structure, Serviceability, Safety</a:t>
            </a:r>
            <a:endParaRPr lang="en-US" sz="1000" dirty="0"/>
          </a:p>
        </p:txBody>
      </p:sp>
      <p:pic>
        <p:nvPicPr>
          <p:cNvPr id="12" name="Image 0" descr="attached_files/amazon rme 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846320"/>
            <a:ext cx="640080" cy="192024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8869680" y="137160"/>
            <a:ext cx="54864" cy="54864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·  PROFILE EXPLANATION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32F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What Are 2040 &amp; 4040 Extrusions?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2585" y="1234097"/>
            <a:ext cx="7772400" cy="59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These numbers refer to the cross-section dimensions (in mm) of standard aluminum T-slot extrusions</a:t>
            </a:r>
          </a:p>
          <a:p>
            <a:pPr marL="0" indent="0">
              <a:buNone/>
            </a:pPr>
            <a:endParaRPr lang="en-US" sz="1100" b="1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100" b="1" dirty="0"/>
          </a:p>
        </p:txBody>
      </p:sp>
      <p:pic>
        <p:nvPicPr>
          <p:cNvPr id="34" name="Image 0" descr="attached_files/amazon rme 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846320"/>
            <a:ext cx="640080" cy="19202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51B4258-0ACA-9604-34A5-634199561567}"/>
              </a:ext>
            </a:extLst>
          </p:cNvPr>
          <p:cNvGrpSpPr/>
          <p:nvPr/>
        </p:nvGrpSpPr>
        <p:grpSpPr>
          <a:xfrm>
            <a:off x="282984" y="1749245"/>
            <a:ext cx="3200400" cy="2907919"/>
            <a:chOff x="272072" y="1843686"/>
            <a:chExt cx="3200400" cy="2907919"/>
          </a:xfrm>
        </p:grpSpPr>
        <p:sp>
          <p:nvSpPr>
            <p:cNvPr id="5" name="Text 3"/>
            <p:cNvSpPr/>
            <p:nvPr/>
          </p:nvSpPr>
          <p:spPr>
            <a:xfrm>
              <a:off x="272072" y="1843686"/>
              <a:ext cx="32004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rgbClr val="232F3E"/>
                  </a:solidFill>
                  <a:latin typeface="Arial Black" pitchFamily="34" charset="0"/>
                  <a:ea typeface="Arial Black" pitchFamily="34" charset="-122"/>
                  <a:cs typeface="Arial Black" pitchFamily="34" charset="-120"/>
                </a:rPr>
                <a:t>2040</a:t>
              </a:r>
              <a:endParaRPr lang="en-US" sz="16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2503208" y="3103642"/>
              <a:ext cx="8229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232F3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40 mm</a:t>
              </a:r>
              <a:endParaRPr lang="en-US" sz="1000" dirty="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285F3CD-9E63-9B1C-797C-DC422F3E3069}"/>
                </a:ext>
              </a:extLst>
            </p:cNvPr>
            <p:cNvGrpSpPr/>
            <p:nvPr/>
          </p:nvGrpSpPr>
          <p:grpSpPr>
            <a:xfrm>
              <a:off x="1099096" y="2121904"/>
              <a:ext cx="1463040" cy="2629701"/>
              <a:chOff x="1371600" y="2125179"/>
              <a:chExt cx="1463040" cy="2629701"/>
            </a:xfrm>
          </p:grpSpPr>
          <p:sp>
            <p:nvSpPr>
              <p:cNvPr id="6" name="Shape 4"/>
              <p:cNvSpPr/>
              <p:nvPr/>
            </p:nvSpPr>
            <p:spPr>
              <a:xfrm>
                <a:off x="1554480" y="2194560"/>
                <a:ext cx="1097280" cy="2194560"/>
              </a:xfrm>
              <a:prstGeom prst="rect">
                <a:avLst/>
              </a:prstGeom>
              <a:solidFill>
                <a:srgbClr val="E2E8F0"/>
              </a:solidFill>
              <a:ln w="25400">
                <a:solidFill>
                  <a:srgbClr val="232F3E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Shape 11"/>
              <p:cNvSpPr/>
              <p:nvPr/>
            </p:nvSpPr>
            <p:spPr>
              <a:xfrm>
                <a:off x="2071624" y="2263071"/>
                <a:ext cx="73152" cy="2011680"/>
              </a:xfrm>
              <a:prstGeom prst="rect">
                <a:avLst/>
              </a:prstGeom>
              <a:solidFill>
                <a:srgbClr val="94A3B8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Shape 12"/>
              <p:cNvSpPr/>
              <p:nvPr/>
            </p:nvSpPr>
            <p:spPr>
              <a:xfrm>
                <a:off x="1633943" y="3238792"/>
                <a:ext cx="914400" cy="73152"/>
              </a:xfrm>
              <a:prstGeom prst="rect">
                <a:avLst/>
              </a:prstGeom>
              <a:solidFill>
                <a:srgbClr val="94A3B8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 13"/>
              <p:cNvSpPr/>
              <p:nvPr/>
            </p:nvSpPr>
            <p:spPr>
              <a:xfrm>
                <a:off x="1371600" y="4480560"/>
                <a:ext cx="1463040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000" b="1" dirty="0">
                    <a:solidFill>
                      <a:srgbClr val="232F3E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20 mm</a:t>
                </a:r>
                <a:endParaRPr lang="en-US" sz="1000" dirty="0"/>
              </a:p>
            </p:txBody>
          </p:sp>
          <p:sp>
            <p:nvSpPr>
              <p:cNvPr id="38" name="Diagonal Stripe 37">
                <a:extLst>
                  <a:ext uri="{FF2B5EF4-FFF2-40B4-BE49-F238E27FC236}">
                    <a16:creationId xmlns:a16="http://schemas.microsoft.com/office/drawing/2014/main" id="{A18B97B1-A2D8-09A5-5451-E68EEDFF5BAD}"/>
                  </a:ext>
                </a:extLst>
              </p:cNvPr>
              <p:cNvSpPr/>
              <p:nvPr/>
            </p:nvSpPr>
            <p:spPr>
              <a:xfrm rot="2732373">
                <a:off x="1890199" y="2123147"/>
                <a:ext cx="448056" cy="452120"/>
              </a:xfrm>
              <a:prstGeom prst="diagStrip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Diagonal Stripe 38">
                <a:extLst>
                  <a:ext uri="{FF2B5EF4-FFF2-40B4-BE49-F238E27FC236}">
                    <a16:creationId xmlns:a16="http://schemas.microsoft.com/office/drawing/2014/main" id="{ED5EE24B-2FE5-54B1-7935-AC306F997D5D}"/>
                  </a:ext>
                </a:extLst>
              </p:cNvPr>
              <p:cNvSpPr/>
              <p:nvPr/>
            </p:nvSpPr>
            <p:spPr>
              <a:xfrm rot="8122212">
                <a:off x="2269252" y="2517140"/>
                <a:ext cx="448056" cy="452120"/>
              </a:xfrm>
              <a:prstGeom prst="diagStrip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Diagonal Stripe 39">
                <a:extLst>
                  <a:ext uri="{FF2B5EF4-FFF2-40B4-BE49-F238E27FC236}">
                    <a16:creationId xmlns:a16="http://schemas.microsoft.com/office/drawing/2014/main" id="{0866A741-BD97-0138-A48C-32F864CD60C8}"/>
                  </a:ext>
                </a:extLst>
              </p:cNvPr>
              <p:cNvSpPr/>
              <p:nvPr/>
            </p:nvSpPr>
            <p:spPr>
              <a:xfrm rot="13476208">
                <a:off x="1879111" y="4001194"/>
                <a:ext cx="448056" cy="452120"/>
              </a:xfrm>
              <a:prstGeom prst="diagStrip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Diagonal Stripe 40">
                <a:extLst>
                  <a:ext uri="{FF2B5EF4-FFF2-40B4-BE49-F238E27FC236}">
                    <a16:creationId xmlns:a16="http://schemas.microsoft.com/office/drawing/2014/main" id="{EB99F2D4-4419-A4CA-2E1F-FF6AB082C826}"/>
                  </a:ext>
                </a:extLst>
              </p:cNvPr>
              <p:cNvSpPr/>
              <p:nvPr/>
            </p:nvSpPr>
            <p:spPr>
              <a:xfrm rot="18946025">
                <a:off x="1488899" y="3610300"/>
                <a:ext cx="448056" cy="452120"/>
              </a:xfrm>
              <a:prstGeom prst="diagStrip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Diagonal Stripe 41">
                <a:extLst>
                  <a:ext uri="{FF2B5EF4-FFF2-40B4-BE49-F238E27FC236}">
                    <a16:creationId xmlns:a16="http://schemas.microsoft.com/office/drawing/2014/main" id="{4878C61B-CEAD-0BAE-56CA-E7E87EAC6D22}"/>
                  </a:ext>
                </a:extLst>
              </p:cNvPr>
              <p:cNvSpPr/>
              <p:nvPr/>
            </p:nvSpPr>
            <p:spPr>
              <a:xfrm rot="8072778">
                <a:off x="2263395" y="3610311"/>
                <a:ext cx="448056" cy="452120"/>
              </a:xfrm>
              <a:prstGeom prst="diagStrip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Diagonal Stripe 42">
                <a:extLst>
                  <a:ext uri="{FF2B5EF4-FFF2-40B4-BE49-F238E27FC236}">
                    <a16:creationId xmlns:a16="http://schemas.microsoft.com/office/drawing/2014/main" id="{23DC055A-9607-8EF5-2E89-4129B468688C}"/>
                  </a:ext>
                </a:extLst>
              </p:cNvPr>
              <p:cNvSpPr/>
              <p:nvPr/>
            </p:nvSpPr>
            <p:spPr>
              <a:xfrm rot="18946025">
                <a:off x="1498834" y="2521694"/>
                <a:ext cx="448056" cy="452120"/>
              </a:xfrm>
              <a:prstGeom prst="diagStrip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5365965-46DA-D927-D01A-85081C40CFF8}"/>
              </a:ext>
            </a:extLst>
          </p:cNvPr>
          <p:cNvGrpSpPr/>
          <p:nvPr/>
        </p:nvGrpSpPr>
        <p:grpSpPr>
          <a:xfrm>
            <a:off x="3824439" y="1762366"/>
            <a:ext cx="3621024" cy="2903724"/>
            <a:chOff x="4791456" y="1851156"/>
            <a:chExt cx="3621024" cy="2903724"/>
          </a:xfrm>
        </p:grpSpPr>
        <p:sp>
          <p:nvSpPr>
            <p:cNvPr id="31" name="Text 29"/>
            <p:cNvSpPr/>
            <p:nvPr/>
          </p:nvSpPr>
          <p:spPr>
            <a:xfrm>
              <a:off x="7589520" y="3108960"/>
              <a:ext cx="8229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FF990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40 mm</a:t>
              </a:r>
              <a:endParaRPr lang="en-US" sz="1000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4A7814A-98D1-95EE-82D7-BEBE79B0CD15}"/>
                </a:ext>
              </a:extLst>
            </p:cNvPr>
            <p:cNvGrpSpPr/>
            <p:nvPr/>
          </p:nvGrpSpPr>
          <p:grpSpPr>
            <a:xfrm>
              <a:off x="4791456" y="1851156"/>
              <a:ext cx="3200400" cy="2903724"/>
              <a:chOff x="4791456" y="1851156"/>
              <a:chExt cx="3200400" cy="2903724"/>
            </a:xfrm>
          </p:grpSpPr>
          <p:sp>
            <p:nvSpPr>
              <p:cNvPr id="30" name="Text 28"/>
              <p:cNvSpPr/>
              <p:nvPr/>
            </p:nvSpPr>
            <p:spPr>
              <a:xfrm>
                <a:off x="5303520" y="4480560"/>
                <a:ext cx="2194560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000" b="1" dirty="0">
                    <a:solidFill>
                      <a:srgbClr val="FF9900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40 mm</a:t>
                </a:r>
                <a:endParaRPr lang="en-US" sz="1000" dirty="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EDFF1CF2-0107-EC75-7143-E0959164E539}"/>
                  </a:ext>
                </a:extLst>
              </p:cNvPr>
              <p:cNvGrpSpPr/>
              <p:nvPr/>
            </p:nvGrpSpPr>
            <p:grpSpPr>
              <a:xfrm>
                <a:off x="4791456" y="1851156"/>
                <a:ext cx="3200400" cy="2600044"/>
                <a:chOff x="4791456" y="1851156"/>
                <a:chExt cx="3200400" cy="2600044"/>
              </a:xfrm>
            </p:grpSpPr>
            <p:sp>
              <p:nvSpPr>
                <p:cNvPr id="18" name="Text 16"/>
                <p:cNvSpPr/>
                <p:nvPr/>
              </p:nvSpPr>
              <p:spPr>
                <a:xfrm>
                  <a:off x="4791456" y="1851156"/>
                  <a:ext cx="3200400" cy="365760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marL="0" indent="0" algn="ctr">
                    <a:buNone/>
                  </a:pPr>
                  <a:r>
                    <a:rPr lang="en-US" sz="1600" dirty="0">
                      <a:solidFill>
                        <a:srgbClr val="FF9900"/>
                      </a:solidFill>
                      <a:latin typeface="Arial Black" pitchFamily="34" charset="0"/>
                      <a:ea typeface="Arial Black" pitchFamily="34" charset="-122"/>
                      <a:cs typeface="Arial Black" pitchFamily="34" charset="-120"/>
                    </a:rPr>
                    <a:t>4040</a:t>
                  </a:r>
                  <a:endParaRPr lang="en-US" sz="1600" dirty="0"/>
                </a:p>
              </p:txBody>
            </p:sp>
            <p:sp>
              <p:nvSpPr>
                <p:cNvPr id="19" name="Shape 17"/>
                <p:cNvSpPr/>
                <p:nvPr/>
              </p:nvSpPr>
              <p:spPr>
                <a:xfrm>
                  <a:off x="5303520" y="2194560"/>
                  <a:ext cx="2194560" cy="2194560"/>
                </a:xfrm>
                <a:prstGeom prst="rect">
                  <a:avLst/>
                </a:prstGeom>
                <a:solidFill>
                  <a:srgbClr val="FFF7ED"/>
                </a:solidFill>
                <a:ln w="25400">
                  <a:solidFill>
                    <a:srgbClr val="FF9900"/>
                  </a:solidFill>
                  <a:prstDash val="soli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" name="Shape 26"/>
                <p:cNvSpPr/>
                <p:nvPr/>
              </p:nvSpPr>
              <p:spPr>
                <a:xfrm>
                  <a:off x="6345936" y="2286000"/>
                  <a:ext cx="91440" cy="2011680"/>
                </a:xfrm>
                <a:prstGeom prst="rect">
                  <a:avLst/>
                </a:prstGeom>
                <a:solidFill>
                  <a:srgbClr val="FDBA74"/>
                </a:solidFill>
                <a:ln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Shape 27"/>
                <p:cNvSpPr/>
                <p:nvPr/>
              </p:nvSpPr>
              <p:spPr>
                <a:xfrm>
                  <a:off x="5394960" y="3246120"/>
                  <a:ext cx="2011680" cy="91440"/>
                </a:xfrm>
                <a:prstGeom prst="rect">
                  <a:avLst/>
                </a:prstGeom>
                <a:solidFill>
                  <a:srgbClr val="FDBA74"/>
                </a:solidFill>
                <a:ln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Diagonal Stripe 44">
                  <a:extLst>
                    <a:ext uri="{FF2B5EF4-FFF2-40B4-BE49-F238E27FC236}">
                      <a16:creationId xmlns:a16="http://schemas.microsoft.com/office/drawing/2014/main" id="{D2B913A0-E4A2-6593-78A5-189537C97851}"/>
                    </a:ext>
                  </a:extLst>
                </p:cNvPr>
                <p:cNvSpPr/>
                <p:nvPr/>
              </p:nvSpPr>
              <p:spPr>
                <a:xfrm rot="2752077">
                  <a:off x="6176771" y="2127186"/>
                  <a:ext cx="448056" cy="452120"/>
                </a:xfrm>
                <a:prstGeom prst="diagStripe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Diagonal Stripe 46">
                  <a:extLst>
                    <a:ext uri="{FF2B5EF4-FFF2-40B4-BE49-F238E27FC236}">
                      <a16:creationId xmlns:a16="http://schemas.microsoft.com/office/drawing/2014/main" id="{D426A0E9-B9A7-E47F-33D3-4ACAC123B074}"/>
                    </a:ext>
                  </a:extLst>
                </p:cNvPr>
                <p:cNvSpPr/>
                <p:nvPr/>
              </p:nvSpPr>
              <p:spPr>
                <a:xfrm rot="18875076">
                  <a:off x="5233179" y="3111499"/>
                  <a:ext cx="448056" cy="452120"/>
                </a:xfrm>
                <a:prstGeom prst="diagStripe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9" name="Diagonal Stripe 48">
                  <a:extLst>
                    <a:ext uri="{FF2B5EF4-FFF2-40B4-BE49-F238E27FC236}">
                      <a16:creationId xmlns:a16="http://schemas.microsoft.com/office/drawing/2014/main" id="{F6E1BA6E-BFD5-D1A8-26A2-AD26DDB5B40F}"/>
                    </a:ext>
                  </a:extLst>
                </p:cNvPr>
                <p:cNvSpPr/>
                <p:nvPr/>
              </p:nvSpPr>
              <p:spPr>
                <a:xfrm rot="8040110">
                  <a:off x="7124001" y="3063927"/>
                  <a:ext cx="448056" cy="452120"/>
                </a:xfrm>
                <a:prstGeom prst="diagStripe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1" name="Diagonal Stripe 50">
                  <a:extLst>
                    <a:ext uri="{FF2B5EF4-FFF2-40B4-BE49-F238E27FC236}">
                      <a16:creationId xmlns:a16="http://schemas.microsoft.com/office/drawing/2014/main" id="{E414692A-ED3D-B809-2A51-A3DC25F9F78E}"/>
                    </a:ext>
                  </a:extLst>
                </p:cNvPr>
                <p:cNvSpPr/>
                <p:nvPr/>
              </p:nvSpPr>
              <p:spPr>
                <a:xfrm rot="13562803">
                  <a:off x="6176783" y="4001112"/>
                  <a:ext cx="448056" cy="452120"/>
                </a:xfrm>
                <a:prstGeom prst="diagStripe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20" name="Shape 9">
            <a:extLst>
              <a:ext uri="{FF2B5EF4-FFF2-40B4-BE49-F238E27FC236}">
                <a16:creationId xmlns:a16="http://schemas.microsoft.com/office/drawing/2014/main" id="{BEBA4451-BC80-493E-B812-C981B9C4AB31}"/>
              </a:ext>
            </a:extLst>
          </p:cNvPr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 ·  STRUCTURAL ANALYSIS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32F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Why 4040 Over 2040 extrusions?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3657600" cy="54864"/>
          </a:xfrm>
          <a:prstGeom prst="rect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40080" y="1463040"/>
            <a:ext cx="274320" cy="228600"/>
          </a:xfrm>
          <a:prstGeom prst="triangle">
            <a:avLst/>
          </a:prstGeom>
          <a:solidFill>
            <a:srgbClr val="6474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206240" y="1463040"/>
            <a:ext cx="274320" cy="228600"/>
          </a:xfrm>
          <a:prstGeom prst="triangle">
            <a:avLst/>
          </a:prstGeom>
          <a:solidFill>
            <a:srgbClr val="6474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103120" y="155448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δ (deflection)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2286000" y="118872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↓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46320" y="1234440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 = PL³ / 48EI</a:t>
            </a:r>
            <a:endParaRPr lang="en-US" sz="100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6063-T5 Aluminum | E = 68.9 GPa</a:t>
            </a:r>
            <a:endParaRPr lang="en-US" sz="100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L/240 limit ≈ 8.5 mm max deflection</a:t>
            </a:r>
            <a:endParaRPr lang="en-US" sz="1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950518"/>
              </p:ext>
            </p:extLst>
          </p:nvPr>
        </p:nvGraphicFramePr>
        <p:xfrm>
          <a:off x="685800" y="2576003"/>
          <a:ext cx="7772400" cy="1810512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F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2040 Profile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F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99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4040 Profile ✓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F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Moment of Inertia (I)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15,500 mm⁴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74,200 mm⁴  (4.8×)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Load (20 lbf)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12.71 mm deflection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2.66 mm deflection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Worst-case (50 lbf)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31.77 mm  ✗ FAILS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6.64 mm  ✓ PASSES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Factor of Safety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  (marginal)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  (robust)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L/240 Check (~8.5 mm)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FAILS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" name="Image 0" descr="attached_files/amazon rme 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846320"/>
            <a:ext cx="640080" cy="192024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8869680" y="137160"/>
            <a:ext cx="54864" cy="54864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896722A-D6A6-9B75-4709-C7C325233AAA}"/>
              </a:ext>
            </a:extLst>
          </p:cNvPr>
          <p:cNvSpPr/>
          <p:nvPr/>
        </p:nvSpPr>
        <p:spPr>
          <a:xfrm>
            <a:off x="731520" y="1444752"/>
            <a:ext cx="3657599" cy="135991"/>
          </a:xfrm>
          <a:custGeom>
            <a:avLst/>
            <a:gdLst>
              <a:gd name="csX0" fmla="*/ 0 w 3579223"/>
              <a:gd name="csY0" fmla="*/ 0 h 137297"/>
              <a:gd name="csX1" fmla="*/ 1815738 w 3579223"/>
              <a:gd name="csY1" fmla="*/ 137160 h 137297"/>
              <a:gd name="csX2" fmla="*/ 3579223 w 3579223"/>
              <a:gd name="csY2" fmla="*/ 19594 h 1372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579223" h="137297">
                <a:moveTo>
                  <a:pt x="0" y="0"/>
                </a:moveTo>
                <a:cubicBezTo>
                  <a:pt x="609600" y="66947"/>
                  <a:pt x="1219201" y="133894"/>
                  <a:pt x="1815738" y="137160"/>
                </a:cubicBezTo>
                <a:cubicBezTo>
                  <a:pt x="2412275" y="140426"/>
                  <a:pt x="3225437" y="84908"/>
                  <a:pt x="3579223" y="19594"/>
                </a:cubicBezTo>
              </a:path>
            </a:pathLst>
          </a:cu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b="1" kern="0" spc="20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·  </a:t>
            </a:r>
            <a:r>
              <a:rPr lang="en-US" sz="900" b="1" kern="0" spc="200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PRIMARY COMPONENTS</a:t>
            </a:r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32F3E"/>
                </a:solidFill>
                <a:latin typeface="Arial Black" pitchFamily="34" charset="0"/>
              </a:rPr>
              <a:t>What Makes Up the Assembly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663440" y="2059847"/>
            <a:ext cx="3840480" cy="23872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50" indent="-2857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4040 Aluminum Extrusion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ABS Panel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3D-printed Spacers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M8 Bolts + T-Nuts</a:t>
            </a:r>
          </a:p>
        </p:txBody>
      </p:sp>
      <p:pic>
        <p:nvPicPr>
          <p:cNvPr id="6" name="Image 0" descr="attached_files/amazon rme 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846320"/>
            <a:ext cx="640080" cy="192024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8869680" y="137160"/>
            <a:ext cx="54864" cy="54864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2F18EE8-F68B-9C76-3A2F-3AF472D8DF8C}"/>
              </a:ext>
            </a:extLst>
          </p:cNvPr>
          <p:cNvGrpSpPr/>
          <p:nvPr/>
        </p:nvGrpSpPr>
        <p:grpSpPr>
          <a:xfrm>
            <a:off x="676004" y="1378965"/>
            <a:ext cx="3621677" cy="2845237"/>
            <a:chOff x="133894" y="1431216"/>
            <a:chExt cx="3621677" cy="284523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E3415F0-41F0-78C3-A781-EC850AE01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3143" t="23561" r="18858" b="17095"/>
            <a:stretch>
              <a:fillRect/>
            </a:stretch>
          </p:blipFill>
          <p:spPr>
            <a:xfrm>
              <a:off x="731520" y="1987187"/>
              <a:ext cx="2468881" cy="2289266"/>
            </a:xfrm>
            <a:prstGeom prst="rect">
              <a:avLst/>
            </a:prstGeom>
          </p:spPr>
        </p:pic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452EE90-6472-AF6E-9E3D-3591E2B7F5C3}"/>
                </a:ext>
              </a:extLst>
            </p:cNvPr>
            <p:cNvCxnSpPr>
              <a:cxnSpLocks/>
              <a:stCxn id="29" idx="2"/>
            </p:cNvCxnSpPr>
            <p:nvPr/>
          </p:nvCxnSpPr>
          <p:spPr>
            <a:xfrm>
              <a:off x="457200" y="1738993"/>
              <a:ext cx="1201783" cy="1350478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3935B87-57FA-93CB-A008-DE7DD5B9CF46}"/>
                </a:ext>
              </a:extLst>
            </p:cNvPr>
            <p:cNvCxnSpPr>
              <a:cxnSpLocks/>
              <a:stCxn id="31" idx="2"/>
            </p:cNvCxnSpPr>
            <p:nvPr/>
          </p:nvCxnSpPr>
          <p:spPr>
            <a:xfrm>
              <a:off x="1263831" y="1743925"/>
              <a:ext cx="636815" cy="1289107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8A288B0-9C74-BC82-625D-57059CA6FACE}"/>
                </a:ext>
              </a:extLst>
            </p:cNvPr>
            <p:cNvCxnSpPr>
              <a:cxnSpLocks/>
              <a:stCxn id="35" idx="2"/>
            </p:cNvCxnSpPr>
            <p:nvPr/>
          </p:nvCxnSpPr>
          <p:spPr>
            <a:xfrm flipH="1">
              <a:off x="2173332" y="1744758"/>
              <a:ext cx="31024" cy="410613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14B25D-A9DD-8A9F-83B6-3708651EC54A}"/>
                </a:ext>
              </a:extLst>
            </p:cNvPr>
            <p:cNvCxnSpPr>
              <a:cxnSpLocks/>
              <a:stCxn id="39" idx="2"/>
            </p:cNvCxnSpPr>
            <p:nvPr/>
          </p:nvCxnSpPr>
          <p:spPr>
            <a:xfrm flipH="1">
              <a:off x="2429691" y="1747002"/>
              <a:ext cx="822960" cy="1384818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ECCFB61-9DDA-D02B-60DB-6B93025D3C8A}"/>
                </a:ext>
              </a:extLst>
            </p:cNvPr>
            <p:cNvSpPr txBox="1"/>
            <p:nvPr/>
          </p:nvSpPr>
          <p:spPr>
            <a:xfrm>
              <a:off x="133894" y="1431216"/>
              <a:ext cx="6466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T-Nut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C330A46-7A4E-93C4-9AAB-B499A657D669}"/>
                </a:ext>
              </a:extLst>
            </p:cNvPr>
            <p:cNvSpPr txBox="1"/>
            <p:nvPr/>
          </p:nvSpPr>
          <p:spPr>
            <a:xfrm>
              <a:off x="747847" y="1436148"/>
              <a:ext cx="10319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PLA Spacer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E27E067-C1F7-F3E0-45E6-D6727884E518}"/>
                </a:ext>
              </a:extLst>
            </p:cNvPr>
            <p:cNvSpPr txBox="1"/>
            <p:nvPr/>
          </p:nvSpPr>
          <p:spPr>
            <a:xfrm>
              <a:off x="1701435" y="1436981"/>
              <a:ext cx="10058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ABS Panel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6BD4E02-7519-33DD-9A88-23DB632FEB26}"/>
                </a:ext>
              </a:extLst>
            </p:cNvPr>
            <p:cNvSpPr txBox="1"/>
            <p:nvPr/>
          </p:nvSpPr>
          <p:spPr>
            <a:xfrm>
              <a:off x="2749730" y="1439225"/>
              <a:ext cx="10058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M8 Bolt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6DB093-174E-DDAE-FED0-F8A1A779D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E72C7F6-1609-6441-D4DA-52FECD37CEE2}"/>
              </a:ext>
            </a:extLst>
          </p:cNvPr>
          <p:cNvSpPr/>
          <p:nvPr/>
        </p:nvSpPr>
        <p:spPr>
          <a:xfrm>
            <a:off x="731520" y="274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 ·  INSTALLATION METHOD</a:t>
            </a:r>
            <a:endParaRPr lang="en-US" sz="9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80AB418-03BC-EB7A-6A5A-D359519F8B1B}"/>
              </a:ext>
            </a:extLst>
          </p:cNvPr>
          <p:cNvSpPr/>
          <p:nvPr/>
        </p:nvSpPr>
        <p:spPr>
          <a:xfrm>
            <a:off x="731520" y="64008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32F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Direct Bracket Attachment</a:t>
            </a:r>
            <a:endParaRPr lang="en-US" sz="22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403D835-2334-09B4-0235-43560A1E2863}"/>
              </a:ext>
            </a:extLst>
          </p:cNvPr>
          <p:cNvSpPr/>
          <p:nvPr/>
        </p:nvSpPr>
        <p:spPr>
          <a:xfrm>
            <a:off x="4846320" y="1280159"/>
            <a:ext cx="3840480" cy="36186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Design Decisions:</a:t>
            </a:r>
            <a:endParaRPr lang="en-US" sz="1600" dirty="0"/>
          </a:p>
          <a:p>
            <a:pPr marL="0" indent="0">
              <a:lnSpc>
                <a:spcPts val="1400"/>
              </a:lnSpc>
              <a:buNone/>
            </a:pPr>
            <a:endParaRPr lang="en-US" sz="16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M8 button head screws pass upward from below and through existing slots</a:t>
            </a:r>
            <a:endParaRPr lang="en-US" sz="1400" dirty="0"/>
          </a:p>
          <a:p>
            <a:pPr marL="0" indent="0">
              <a:lnSpc>
                <a:spcPct val="150000"/>
              </a:lnSpc>
              <a:buNone/>
            </a:pPr>
            <a:endParaRPr lang="en-US" sz="1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Threads into 40-series drop-in T-nuts seated in bottom channel of the extrusion</a:t>
            </a:r>
            <a:endParaRPr lang="en-US" sz="1400" dirty="0"/>
          </a:p>
          <a:p>
            <a:pPr marL="0" indent="0">
              <a:lnSpc>
                <a:spcPct val="150000"/>
              </a:lnSpc>
              <a:buNone/>
            </a:pPr>
            <a:endParaRPr lang="en-US" sz="1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One bolt on each end of the assembly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Attaches directly to existing conveyor brackets</a:t>
            </a:r>
            <a:endParaRPr lang="en-US" sz="1400" dirty="0"/>
          </a:p>
        </p:txBody>
      </p:sp>
      <p:pic>
        <p:nvPicPr>
          <p:cNvPr id="6" name="Image 0" descr="attached_files/amazon rme logo.jpg">
            <a:extLst>
              <a:ext uri="{FF2B5EF4-FFF2-40B4-BE49-F238E27FC236}">
                <a16:creationId xmlns:a16="http://schemas.microsoft.com/office/drawing/2014/main" id="{7641797A-F5E8-B40C-99A2-AB1847E24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846320"/>
            <a:ext cx="640080" cy="192024"/>
          </a:xfrm>
          <a:prstGeom prst="rect">
            <a:avLst/>
          </a:prstGeom>
        </p:spPr>
      </p:pic>
      <p:sp>
        <p:nvSpPr>
          <p:cNvPr id="7" name="Shape 4">
            <a:extLst>
              <a:ext uri="{FF2B5EF4-FFF2-40B4-BE49-F238E27FC236}">
                <a16:creationId xmlns:a16="http://schemas.microsoft.com/office/drawing/2014/main" id="{0E50B1FF-28C3-1D8E-6890-912CD9DF2AC2}"/>
              </a:ext>
            </a:extLst>
          </p:cNvPr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39C67449-28BF-7837-DF6D-9538758A5800}"/>
              </a:ext>
            </a:extLst>
          </p:cNvPr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55B9EB40-8B16-4861-DDAD-3F8171B2F86A}"/>
              </a:ext>
            </a:extLst>
          </p:cNvPr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CA6FAAD9-08E0-BE8F-E2C3-C2AEBC8276B0}"/>
              </a:ext>
            </a:extLst>
          </p:cNvPr>
          <p:cNvSpPr/>
          <p:nvPr/>
        </p:nvSpPr>
        <p:spPr>
          <a:xfrm>
            <a:off x="8869680" y="137160"/>
            <a:ext cx="54864" cy="54864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Picture 10" descr="Close-up_view_of_bolt_to_rail_with_bracket.jpg">
            <a:extLst>
              <a:ext uri="{FF2B5EF4-FFF2-40B4-BE49-F238E27FC236}">
                <a16:creationId xmlns:a16="http://schemas.microsoft.com/office/drawing/2014/main" id="{DC22993E-3AFB-9E24-7D6B-3907DEDC0F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4729"/>
          <a:stretch>
            <a:fillRect/>
          </a:stretch>
        </p:blipFill>
        <p:spPr>
          <a:xfrm>
            <a:off x="731520" y="1225296"/>
            <a:ext cx="3605625" cy="361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65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90DAC4-6BC0-76F8-A3FA-B2D4055C0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1FC72F0-E689-832C-4068-C56EA6C7B792}"/>
              </a:ext>
            </a:extLst>
          </p:cNvPr>
          <p:cNvSpPr/>
          <p:nvPr/>
        </p:nvSpPr>
        <p:spPr>
          <a:xfrm>
            <a:off x="731520" y="274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·  PANEL ALIGNER BRACKET</a:t>
            </a:r>
            <a:endParaRPr lang="en-US" sz="900" dirty="0"/>
          </a:p>
        </p:txBody>
      </p:sp>
      <p:pic>
        <p:nvPicPr>
          <p:cNvPr id="6" name="Image 0" descr="attached_files/amazon rme logo.jpg">
            <a:extLst>
              <a:ext uri="{FF2B5EF4-FFF2-40B4-BE49-F238E27FC236}">
                <a16:creationId xmlns:a16="http://schemas.microsoft.com/office/drawing/2014/main" id="{596826CD-C43D-7D8E-34E1-11F77DDEA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846320"/>
            <a:ext cx="640080" cy="192024"/>
          </a:xfrm>
          <a:prstGeom prst="rect">
            <a:avLst/>
          </a:prstGeom>
        </p:spPr>
      </p:pic>
      <p:sp>
        <p:nvSpPr>
          <p:cNvPr id="7" name="Shape 4">
            <a:extLst>
              <a:ext uri="{FF2B5EF4-FFF2-40B4-BE49-F238E27FC236}">
                <a16:creationId xmlns:a16="http://schemas.microsoft.com/office/drawing/2014/main" id="{DEE05C27-9CE6-6E38-D948-955469B13D04}"/>
              </a:ext>
            </a:extLst>
          </p:cNvPr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4711A576-96DC-A220-C9D9-D7A0AB6EDDCF}"/>
              </a:ext>
            </a:extLst>
          </p:cNvPr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8C7E1A16-71B3-E910-D182-7C60238232AE}"/>
              </a:ext>
            </a:extLst>
          </p:cNvPr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162C3BC6-2125-C2C2-3684-EB2521C98AC7}"/>
              </a:ext>
            </a:extLst>
          </p:cNvPr>
          <p:cNvSpPr/>
          <p:nvPr/>
        </p:nvSpPr>
        <p:spPr>
          <a:xfrm>
            <a:off x="8869680" y="137160"/>
            <a:ext cx="54864" cy="54864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1387A54-027E-8E6E-4B7E-A7CA84F2B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29445" y="1361830"/>
            <a:ext cx="3934751" cy="29510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FB89977-1C07-B801-7108-BC2D5A4F6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006" y="628377"/>
            <a:ext cx="5372602" cy="414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19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b="1" kern="0" spc="200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· </a:t>
            </a:r>
            <a:r>
              <a:rPr lang="en-US" sz="900" b="1" kern="0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32F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Post-Installation Validation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371600"/>
            <a:ext cx="3840480" cy="2286000"/>
          </a:xfrm>
          <a:prstGeom prst="roundRect">
            <a:avLst>
              <a:gd name="adj" fmla="val 4000"/>
            </a:avLst>
          </a:prstGeom>
          <a:solidFill>
            <a:srgbClr val="FEF2F2"/>
          </a:solidFill>
          <a:ln w="12700">
            <a:solidFill>
              <a:srgbClr val="EF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31520" y="26517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packages fallen per day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14400" y="31089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501 average across 32 reporting days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846320" y="1371600"/>
            <a:ext cx="3840480" cy="2286000"/>
          </a:xfrm>
          <a:prstGeom prst="roundRect">
            <a:avLst>
              <a:gd name="adj" fmla="val 4000"/>
            </a:avLst>
          </a:prstGeom>
          <a:solidFill>
            <a:srgbClr val="F0FDF4"/>
          </a:solidFill>
          <a:ln w="1270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846320" y="146304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846320" y="26517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665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packages fallen per day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029200" y="31089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501 average across 8 reporting days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343400" y="1998617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232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685800" y="393192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47% reduction – exceeds expected 33% from installing the assembly to 1 of 3 sections on line 501</a:t>
            </a:r>
            <a:endParaRPr lang="en-US" sz="1000" dirty="0"/>
          </a:p>
        </p:txBody>
      </p:sp>
      <p:pic>
        <p:nvPicPr>
          <p:cNvPr id="16" name="Image 0" descr="attached_files/amazon rme 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846320"/>
            <a:ext cx="640080" cy="192024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8869680" y="137160"/>
            <a:ext cx="54864" cy="54864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2F5648-192D-4EE7-2150-5354FDCF61E3}"/>
              </a:ext>
            </a:extLst>
          </p:cNvPr>
          <p:cNvSpPr txBox="1"/>
          <p:nvPr/>
        </p:nvSpPr>
        <p:spPr>
          <a:xfrm>
            <a:off x="1675311" y="1920673"/>
            <a:ext cx="1952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2.3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E19B4C6-FED2-FC39-0884-172E40AAB488}"/>
              </a:ext>
            </a:extLst>
          </p:cNvPr>
          <p:cNvSpPr txBox="1"/>
          <p:nvPr/>
        </p:nvSpPr>
        <p:spPr>
          <a:xfrm>
            <a:off x="5790112" y="1871395"/>
            <a:ext cx="1952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1.2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C9B6C2-93F7-848B-B4D7-17ECB55EE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3C261B0-D066-7EB2-B5DA-3221ADA131F3}"/>
              </a:ext>
            </a:extLst>
          </p:cNvPr>
          <p:cNvSpPr/>
          <p:nvPr/>
        </p:nvSpPr>
        <p:spPr>
          <a:xfrm>
            <a:off x="731520" y="274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b="1" kern="0" spc="200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· </a:t>
            </a:r>
            <a:r>
              <a:rPr lang="en-US" sz="900" b="1" kern="0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ON INVESTMENT</a:t>
            </a:r>
          </a:p>
          <a:p>
            <a:pPr marL="0" indent="0">
              <a:buNone/>
            </a:pPr>
            <a:endParaRPr lang="en-US" sz="900" dirty="0"/>
          </a:p>
        </p:txBody>
      </p:sp>
      <p:pic>
        <p:nvPicPr>
          <p:cNvPr id="10" name="Image 0" descr="attached_files/amazon rme logo.jpg">
            <a:extLst>
              <a:ext uri="{FF2B5EF4-FFF2-40B4-BE49-F238E27FC236}">
                <a16:creationId xmlns:a16="http://schemas.microsoft.com/office/drawing/2014/main" id="{0AA1160F-3308-3CB3-E322-B82A60738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846320"/>
            <a:ext cx="640080" cy="192024"/>
          </a:xfrm>
          <a:prstGeom prst="rect">
            <a:avLst/>
          </a:prstGeom>
        </p:spPr>
      </p:pic>
      <p:sp>
        <p:nvSpPr>
          <p:cNvPr id="11" name="Shape 8">
            <a:extLst>
              <a:ext uri="{FF2B5EF4-FFF2-40B4-BE49-F238E27FC236}">
                <a16:creationId xmlns:a16="http://schemas.microsoft.com/office/drawing/2014/main" id="{09763708-188A-98D4-6332-681FD446C93E}"/>
              </a:ext>
            </a:extLst>
          </p:cNvPr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C39255A9-3B6A-0014-92EB-67CF0A34FB90}"/>
              </a:ext>
            </a:extLst>
          </p:cNvPr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467E46D8-2441-5EDD-1722-EC3EE3EB0B0E}"/>
              </a:ext>
            </a:extLst>
          </p:cNvPr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D6F7454E-9B6D-521F-50EF-9139508C4AC1}"/>
              </a:ext>
            </a:extLst>
          </p:cNvPr>
          <p:cNvSpPr/>
          <p:nvPr/>
        </p:nvSpPr>
        <p:spPr>
          <a:xfrm>
            <a:off x="8869680" y="137160"/>
            <a:ext cx="54864" cy="54864"/>
          </a:xfrm>
          <a:prstGeom prst="ellipse">
            <a:avLst/>
          </a:prstGeom>
          <a:solidFill>
            <a:srgbClr val="232F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31520" y="64008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232F3E"/>
                </a:solidFill>
                <a:latin typeface="Calibri"/>
              </a:rPr>
              <a:t>Cost vs. Savings at Every Scale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1300000"/>
            <a:ext cx="2560000" cy="280000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1520" y="1440000"/>
            <a:ext cx="2320000" cy="2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9900"/>
                </a:solidFill>
                <a:latin typeface="Calibri"/>
              </a:rPr>
              <a:t>THIS INSTALL</a:t>
            </a:r>
          </a:p>
          <a:p>
            <a:pPr algn="ctr"/>
            <a:r>
              <a:rPr sz="900" b="0">
                <a:solidFill>
                  <a:srgbClr val="6B7280"/>
                </a:solidFill>
                <a:latin typeface="Calibri"/>
              </a:rPr>
              <a:t>1 of 3 gaps, Line 501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1520" y="1920000"/>
            <a:ext cx="232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B7280"/>
                </a:solidFill>
                <a:latin typeface="Calibri"/>
              </a:rPr>
              <a:t>Cost</a:t>
            </a:r>
          </a:p>
          <a:p>
            <a:pPr algn="ctr"/>
            <a:r>
              <a:rPr sz="2000" b="1">
                <a:solidFill>
                  <a:srgbClr val="232F3E"/>
                </a:solidFill>
                <a:latin typeface="Arial Black"/>
              </a:rPr>
              <a:t>$198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1520" y="2550000"/>
            <a:ext cx="232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B7280"/>
                </a:solidFill>
                <a:latin typeface="Calibri"/>
              </a:rPr>
              <a:t>Annual Savings</a:t>
            </a:r>
          </a:p>
          <a:p>
            <a:pPr algn="ctr"/>
            <a:r>
              <a:rPr sz="2000" b="1">
                <a:solidFill>
                  <a:srgbClr val="10B981"/>
                </a:solidFill>
                <a:latin typeface="Arial Black"/>
              </a:rPr>
              <a:t>~$1,918/yr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1520" y="3200000"/>
            <a:ext cx="232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B7280"/>
                </a:solidFill>
                <a:latin typeface="Calibri"/>
              </a:rPr>
              <a:t>Payback Period</a:t>
            </a:r>
          </a:p>
          <a:p>
            <a:pPr algn="ctr"/>
            <a:r>
              <a:rPr sz="1800" b="1">
                <a:solidFill>
                  <a:srgbClr val="232F3E"/>
                </a:solidFill>
                <a:latin typeface="Arial Black"/>
              </a:rPr>
              <a:t>~38 days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471520" y="1300000"/>
            <a:ext cx="2560000" cy="280000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591520" y="1440000"/>
            <a:ext cx="2320000" cy="2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9900"/>
                </a:solidFill>
                <a:latin typeface="Calibri"/>
              </a:rPr>
              <a:t>FULL LINE 501</a:t>
            </a:r>
          </a:p>
          <a:p>
            <a:pPr algn="ctr"/>
            <a:r>
              <a:rPr sz="900" b="0">
                <a:solidFill>
                  <a:srgbClr val="6B7280"/>
                </a:solidFill>
                <a:latin typeface="Calibri"/>
              </a:rPr>
              <a:t>All 3 gaps covered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91520" y="1920000"/>
            <a:ext cx="232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B7280"/>
                </a:solidFill>
                <a:latin typeface="Calibri"/>
              </a:rPr>
              <a:t>Cost</a:t>
            </a:r>
          </a:p>
          <a:p>
            <a:pPr algn="ctr"/>
            <a:r>
              <a:rPr sz="2000" b="1">
                <a:solidFill>
                  <a:srgbClr val="232F3E"/>
                </a:solidFill>
                <a:latin typeface="Arial Black"/>
              </a:rPr>
              <a:t>~$594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91520" y="2550000"/>
            <a:ext cx="232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B7280"/>
                </a:solidFill>
                <a:latin typeface="Calibri"/>
              </a:rPr>
              <a:t>Annual Savings</a:t>
            </a:r>
          </a:p>
          <a:p>
            <a:pPr algn="ctr"/>
            <a:r>
              <a:rPr sz="2000" b="1">
                <a:solidFill>
                  <a:srgbClr val="10B981"/>
                </a:solidFill>
                <a:latin typeface="Arial Black"/>
              </a:rPr>
              <a:t>~$4,081/yr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91520" y="3200000"/>
            <a:ext cx="232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B7280"/>
                </a:solidFill>
                <a:latin typeface="Calibri"/>
              </a:rPr>
              <a:t>Payback Period</a:t>
            </a:r>
          </a:p>
          <a:p>
            <a:pPr algn="ctr"/>
            <a:r>
              <a:rPr sz="1800" b="1">
                <a:solidFill>
                  <a:srgbClr val="232F3E"/>
                </a:solidFill>
                <a:latin typeface="Arial Black"/>
              </a:rPr>
              <a:t>~53 days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11520" y="1300000"/>
            <a:ext cx="2560000" cy="2800000"/>
          </a:xfrm>
          <a:prstGeom prst="roundRect">
            <a:avLst>
              <a:gd name="adj" fmla="val 5000"/>
            </a:avLst>
          </a:prstGeom>
          <a:solidFill>
            <a:srgbClr val="232F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331520" y="1440000"/>
            <a:ext cx="232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dirty="0">
                <a:solidFill>
                  <a:srgbClr val="FF9900"/>
                </a:solidFill>
                <a:latin typeface="Calibri"/>
              </a:rPr>
              <a:t>FACILITY-WIDE</a:t>
            </a:r>
          </a:p>
          <a:p>
            <a:pPr algn="ctr"/>
            <a:r>
              <a:rPr lang="en-US" sz="900" dirty="0">
                <a:solidFill>
                  <a:srgbClr val="B0BEC5"/>
                </a:solidFill>
                <a:latin typeface="Calibri"/>
              </a:rPr>
              <a:t>All sections</a:t>
            </a:r>
            <a:endParaRPr sz="900" b="0" dirty="0">
              <a:solidFill>
                <a:srgbClr val="B0BEC5"/>
              </a:solidFill>
              <a:latin typeface="Calibri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31520" y="1920000"/>
            <a:ext cx="232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0BEC5"/>
                </a:solidFill>
                <a:latin typeface="Calibri"/>
              </a:rPr>
              <a:t>Cost</a:t>
            </a:r>
          </a:p>
          <a:p>
            <a:pPr algn="ctr"/>
            <a:r>
              <a:rPr sz="2000" b="1">
                <a:solidFill>
                  <a:srgbClr val="FFFFFF"/>
                </a:solidFill>
                <a:latin typeface="Arial Black"/>
              </a:rPr>
              <a:t>~$5,346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31520" y="2550000"/>
            <a:ext cx="232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0BEC5"/>
                </a:solidFill>
                <a:latin typeface="Calibri"/>
              </a:rPr>
              <a:t>Annual Savings</a:t>
            </a:r>
          </a:p>
          <a:p>
            <a:pPr algn="ctr"/>
            <a:r>
              <a:rPr sz="2000" b="1">
                <a:solidFill>
                  <a:srgbClr val="6EE7B7"/>
                </a:solidFill>
                <a:latin typeface="Arial Black"/>
              </a:rPr>
              <a:t>~$22K/yr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31520" y="3200000"/>
            <a:ext cx="232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0BEC5"/>
                </a:solidFill>
                <a:latin typeface="Calibri"/>
              </a:rPr>
              <a:t>Payback Period</a:t>
            </a:r>
          </a:p>
          <a:p>
            <a:pPr algn="ctr"/>
            <a:r>
              <a:rPr sz="1800" b="1">
                <a:solidFill>
                  <a:srgbClr val="FFFFFF"/>
                </a:solidFill>
                <a:latin typeface="Arial Black"/>
              </a:rPr>
              <a:t>~89 days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" y="4280000"/>
            <a:ext cx="80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B7280"/>
                </a:solidFill>
                <a:latin typeface="Calibri"/>
              </a:rPr>
              <a:t>Based on $2.50/package DEA miss cost. True cost including RME labor + customer concessions likely $4.50–$7.00+ per package.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8869680" y="137160"/>
            <a:ext cx="54864" cy="54864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979503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"/>
            <a:ext cx="1547218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900" b="1" dirty="0">
                <a:solidFill>
                  <a:srgbClr val="FF9900"/>
                </a:solidFill>
                <a:latin typeface="Calibri"/>
              </a:rPr>
              <a:t>13</a:t>
            </a:r>
            <a:r>
              <a:rPr sz="900" b="1" dirty="0">
                <a:solidFill>
                  <a:srgbClr val="FF9900"/>
                </a:solidFill>
                <a:latin typeface="Calibri"/>
              </a:rPr>
              <a:t>  ·  CONFIGURATION TOOL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6400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>
                <a:solidFill>
                  <a:srgbClr val="232F3E"/>
                </a:solidFill>
                <a:latin typeface="Arial Black"/>
              </a:rPr>
              <a:t>Guard Rail Configuration Tool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80160"/>
            <a:ext cx="4389120" cy="2255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sz="1100" b="1" dirty="0">
                <a:solidFill>
                  <a:srgbClr val="1F2937"/>
                </a:solidFill>
                <a:latin typeface="Calibri"/>
              </a:rPr>
              <a:t>Browser-based calculator for configuring guard rail installs at any SLAM line location.</a:t>
            </a:r>
          </a:p>
          <a:p>
            <a:pPr>
              <a:lnSpc>
                <a:spcPts val="1700"/>
              </a:lnSpc>
            </a:pPr>
            <a:endParaRPr sz="1100" b="1" dirty="0">
              <a:solidFill>
                <a:srgbClr val="1F2937"/>
              </a:solidFill>
              <a:latin typeface="Calibri"/>
            </a:endParaRPr>
          </a:p>
          <a:p>
            <a:pPr>
              <a:lnSpc>
                <a:spcPts val="1700"/>
              </a:lnSpc>
            </a:pPr>
            <a:r>
              <a:rPr sz="1100" b="0" dirty="0">
                <a:solidFill>
                  <a:srgbClr val="1F2937"/>
                </a:solidFill>
                <a:latin typeface="Calibri"/>
              </a:rPr>
              <a:t>Input bracket measurements → tool auto-generates:</a:t>
            </a:r>
          </a:p>
          <a:p>
            <a:pPr>
              <a:lnSpc>
                <a:spcPts val="1700"/>
              </a:lnSpc>
            </a:pPr>
            <a:endParaRPr sz="1100" b="0" dirty="0">
              <a:solidFill>
                <a:srgbClr val="1F2937"/>
              </a:solidFill>
              <a:latin typeface="Calibri"/>
            </a:endParaRPr>
          </a:p>
          <a:p>
            <a:pPr>
              <a:lnSpc>
                <a:spcPts val="1700"/>
              </a:lnSpc>
            </a:pPr>
            <a:r>
              <a:rPr sz="1100" b="0" dirty="0">
                <a:solidFill>
                  <a:srgbClr val="1F2937"/>
                </a:solidFill>
                <a:latin typeface="Calibri"/>
              </a:rPr>
              <a:t>• Drill positions &amp; hole layout</a:t>
            </a:r>
          </a:p>
          <a:p>
            <a:pPr>
              <a:lnSpc>
                <a:spcPts val="1700"/>
              </a:lnSpc>
            </a:pPr>
            <a:r>
              <a:rPr sz="1100" b="0" dirty="0">
                <a:solidFill>
                  <a:srgbClr val="1F2937"/>
                </a:solidFill>
                <a:latin typeface="Calibri"/>
              </a:rPr>
              <a:t>• Panel and rail segment splits</a:t>
            </a:r>
          </a:p>
          <a:p>
            <a:pPr>
              <a:lnSpc>
                <a:spcPts val="1700"/>
              </a:lnSpc>
            </a:pPr>
            <a:r>
              <a:rPr sz="1100" b="0" dirty="0">
                <a:solidFill>
                  <a:srgbClr val="1F2937"/>
                </a:solidFill>
                <a:latin typeface="Calibri"/>
              </a:rPr>
              <a:t>• Complete bill of materials &amp; cost</a:t>
            </a:r>
          </a:p>
          <a:p>
            <a:pPr>
              <a:lnSpc>
                <a:spcPts val="1700"/>
              </a:lnSpc>
            </a:pPr>
            <a:r>
              <a:rPr sz="1100" b="0" dirty="0">
                <a:solidFill>
                  <a:srgbClr val="1F2937"/>
                </a:solidFill>
                <a:latin typeface="Calibri"/>
              </a:rPr>
              <a:t>• Real-time deflection analysis (FOS)</a:t>
            </a:r>
          </a:p>
          <a:p>
            <a:pPr>
              <a:lnSpc>
                <a:spcPts val="1700"/>
              </a:lnSpc>
            </a:pPr>
            <a:r>
              <a:rPr sz="1100" b="0" dirty="0">
                <a:solidFill>
                  <a:srgbClr val="1F2937"/>
                </a:solidFill>
                <a:latin typeface="Calibri"/>
              </a:rPr>
              <a:t>• T-nut position map &amp; cut list</a:t>
            </a:r>
            <a:endParaRPr lang="en-US" sz="1100" b="0" dirty="0">
              <a:solidFill>
                <a:srgbClr val="1F2937"/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1520" y="4114800"/>
            <a:ext cx="2560320" cy="685800"/>
          </a:xfrm>
          <a:prstGeom prst="roundRect">
            <a:avLst/>
          </a:prstGeom>
          <a:solidFill>
            <a:srgbClr val="23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4142232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FF9900"/>
                </a:solidFill>
                <a:latin typeface="Arial Black"/>
              </a:rPr>
              <a:t>HTML/JS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4462272"/>
            <a:ext cx="115929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dirty="0">
                <a:solidFill>
                  <a:srgbClr val="D1D5DB"/>
                </a:solidFill>
                <a:latin typeface="Calibri"/>
              </a:rPr>
              <a:t>Zero Install</a:t>
            </a:r>
            <a:r>
              <a:rPr lang="en-US" sz="900" dirty="0">
                <a:solidFill>
                  <a:srgbClr val="D1D5DB"/>
                </a:solidFill>
                <a:latin typeface="Calibri"/>
              </a:rPr>
              <a:t> Required</a:t>
            </a:r>
            <a:endParaRPr sz="900" dirty="0">
              <a:solidFill>
                <a:srgbClr val="D1D5DB"/>
              </a:solidFill>
              <a:latin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566160" y="4114800"/>
            <a:ext cx="2560320" cy="685800"/>
          </a:xfrm>
          <a:prstGeom prst="roundRect">
            <a:avLst/>
          </a:prstGeom>
          <a:solidFill>
            <a:srgbClr val="23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703320" y="4142232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FF9900"/>
                </a:solidFill>
                <a:latin typeface="Arial Black"/>
              </a:rPr>
              <a:t>Multi-Tab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4462272"/>
            <a:ext cx="1803699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dirty="0">
                <a:solidFill>
                  <a:srgbClr val="D1D5DB"/>
                </a:solidFill>
                <a:latin typeface="Calibri"/>
              </a:rPr>
              <a:t>Multiple Section</a:t>
            </a:r>
            <a:r>
              <a:rPr lang="en-US" sz="900" dirty="0">
                <a:solidFill>
                  <a:srgbClr val="D1D5DB"/>
                </a:solidFill>
                <a:latin typeface="Calibri"/>
              </a:rPr>
              <a:t> Outputs at a time</a:t>
            </a:r>
            <a:endParaRPr sz="900" dirty="0">
              <a:solidFill>
                <a:srgbClr val="D1D5DB"/>
              </a:solidFill>
              <a:latin typeface="Calibri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00800" y="4114800"/>
            <a:ext cx="2560320" cy="685800"/>
          </a:xfrm>
          <a:prstGeom prst="roundRect">
            <a:avLst/>
          </a:prstGeom>
          <a:solidFill>
            <a:srgbClr val="23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37960" y="4142232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FF9900"/>
                </a:solidFill>
                <a:latin typeface="Arial Black"/>
              </a:rPr>
              <a:t>PDF/Excel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62272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D1D5DB"/>
                </a:solidFill>
                <a:latin typeface="Calibri"/>
              </a:rPr>
              <a:t>Export Ready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23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23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23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8869680" y="137160"/>
            <a:ext cx="54864" cy="54864"/>
          </a:xfrm>
          <a:prstGeom prst="ellipse">
            <a:avLst/>
          </a:prstGeom>
          <a:solidFill>
            <a:srgbClr val="232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0" y="4846320"/>
            <a:ext cx="640080" cy="1920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252899E-2CFD-BB56-1149-26E473702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3116" y="1625423"/>
            <a:ext cx="4898004" cy="20558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"/>
            <a:ext cx="1547218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 dirty="0">
                <a:solidFill>
                  <a:srgbClr val="FF9900"/>
                </a:solidFill>
                <a:latin typeface="Calibri"/>
              </a:rPr>
              <a:t>1</a:t>
            </a:r>
            <a:r>
              <a:rPr lang="en-US" sz="900" b="1" dirty="0">
                <a:solidFill>
                  <a:srgbClr val="FF9900"/>
                </a:solidFill>
                <a:latin typeface="Calibri"/>
              </a:rPr>
              <a:t>4</a:t>
            </a:r>
            <a:r>
              <a:rPr sz="900" b="1" dirty="0">
                <a:solidFill>
                  <a:srgbClr val="FF9900"/>
                </a:solidFill>
                <a:latin typeface="Calibri"/>
              </a:rPr>
              <a:t>  ·  CONFIGURATION TOOL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315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232F3E"/>
                </a:solidFill>
                <a:latin typeface="Arial Black"/>
              </a:rPr>
              <a:t>Auto-Generated 3D Print Files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2116" y="1665284"/>
            <a:ext cx="3723339" cy="2002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B7280"/>
                </a:solidFill>
                <a:latin typeface="Calibri"/>
              </a:rPr>
              <a:t>A</a:t>
            </a:r>
            <a:r>
              <a:rPr sz="1200" dirty="0">
                <a:solidFill>
                  <a:srgbClr val="6B7280"/>
                </a:solidFill>
                <a:latin typeface="Calibri"/>
              </a:rPr>
              <a:t>uto-generates </a:t>
            </a:r>
            <a:r>
              <a:rPr lang="en-US" sz="1200" dirty="0">
                <a:solidFill>
                  <a:srgbClr val="6B7280"/>
                </a:solidFill>
                <a:latin typeface="Calibri"/>
              </a:rPr>
              <a:t>an </a:t>
            </a:r>
            <a:r>
              <a:rPr sz="1200" dirty="0">
                <a:solidFill>
                  <a:srgbClr val="6B7280"/>
                </a:solidFill>
                <a:latin typeface="Calibri"/>
              </a:rPr>
              <a:t>STL file</a:t>
            </a:r>
            <a:r>
              <a:rPr lang="en-US" sz="1200" dirty="0">
                <a:solidFill>
                  <a:srgbClr val="6B7280"/>
                </a:solidFill>
                <a:latin typeface="Calibri"/>
              </a:rPr>
              <a:t> for the required spacer</a:t>
            </a:r>
            <a:r>
              <a:rPr sz="1200" dirty="0">
                <a:solidFill>
                  <a:srgbClr val="6B7280"/>
                </a:solidFill>
                <a:latin typeface="Calibri"/>
              </a:rPr>
              <a:t> based on input measurements</a:t>
            </a:r>
            <a:endParaRPr lang="en-US" sz="1200" dirty="0">
              <a:solidFill>
                <a:srgbClr val="6B7280"/>
              </a:solidFill>
              <a:latin typeface="Calibri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B7280"/>
                </a:solidFill>
                <a:latin typeface="Calibri"/>
              </a:rPr>
              <a:t>The STL file for the panel aligner bracket can also be downloaded directly from the configuration tool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6B7280"/>
              </a:solidFill>
              <a:latin typeface="Calibri"/>
            </a:endParaRPr>
          </a:p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rgbClr val="6B7280"/>
                </a:solidFill>
                <a:latin typeface="Calibri"/>
              </a:rPr>
              <a:t>This completely eliminates the need for 3D modeling!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sz="1200" dirty="0">
              <a:solidFill>
                <a:srgbClr val="6B7280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Oval 6"/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818D0E-81DB-3850-EC5E-F89B867A0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69" y="1438354"/>
            <a:ext cx="4121331" cy="245658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D6A889-17D0-0CDC-D540-639D8C904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"/>
            <a:ext cx="1547218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 dirty="0">
                <a:solidFill>
                  <a:srgbClr val="FF9900"/>
                </a:solidFill>
                <a:latin typeface="Calibri"/>
              </a:rPr>
              <a:t>1</a:t>
            </a:r>
            <a:r>
              <a:rPr lang="en-US" sz="900" b="1" dirty="0">
                <a:solidFill>
                  <a:srgbClr val="FF9900"/>
                </a:solidFill>
                <a:latin typeface="Calibri"/>
              </a:rPr>
              <a:t>5</a:t>
            </a:r>
            <a:r>
              <a:rPr sz="900" b="1" dirty="0">
                <a:solidFill>
                  <a:srgbClr val="FF9900"/>
                </a:solidFill>
                <a:latin typeface="Calibri"/>
              </a:rPr>
              <a:t>  ·  CONFIGURATION TOOL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294401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232F3E"/>
                </a:solidFill>
                <a:latin typeface="Arial Black"/>
              </a:rPr>
              <a:t>Assembly Views</a:t>
            </a:r>
            <a:endParaRPr sz="2400" b="1" dirty="0">
              <a:solidFill>
                <a:srgbClr val="232F3E"/>
              </a:solidFill>
              <a:latin typeface="Arial Black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FFF694C-78F9-5CCA-CA1D-DA5233224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12" y="1052559"/>
            <a:ext cx="7858616" cy="18056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E83D62-A35E-94C0-7503-3C7CCAEA9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906" y="2689330"/>
            <a:ext cx="6227717" cy="238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870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8AD48E-A96B-2F87-4D7B-2F0EBE986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AB2652-FA7D-6FD2-239B-61FC0EC1C6EF}"/>
              </a:ext>
            </a:extLst>
          </p:cNvPr>
          <p:cNvSpPr txBox="1"/>
          <p:nvPr/>
        </p:nvSpPr>
        <p:spPr>
          <a:xfrm>
            <a:off x="731520" y="274320"/>
            <a:ext cx="1547218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 dirty="0">
                <a:solidFill>
                  <a:srgbClr val="FF9900"/>
                </a:solidFill>
                <a:latin typeface="Calibri"/>
              </a:rPr>
              <a:t>1</a:t>
            </a:r>
            <a:r>
              <a:rPr lang="en-US" sz="900" b="1" dirty="0">
                <a:solidFill>
                  <a:srgbClr val="FF9900"/>
                </a:solidFill>
                <a:latin typeface="Calibri"/>
              </a:rPr>
              <a:t>6</a:t>
            </a:r>
            <a:r>
              <a:rPr sz="900" b="1" dirty="0">
                <a:solidFill>
                  <a:srgbClr val="FF9900"/>
                </a:solidFill>
                <a:latin typeface="Calibri"/>
              </a:rPr>
              <a:t>  ·  CONFIGURATION TOOL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5DFF92-562F-BFBF-35EE-77F5F2ACACE1}"/>
              </a:ext>
            </a:extLst>
          </p:cNvPr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21C914A-638E-745E-AC5A-4F3541ECF228}"/>
              </a:ext>
            </a:extLst>
          </p:cNvPr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0B47E4D-D015-1263-BC87-27024F604C42}"/>
              </a:ext>
            </a:extLst>
          </p:cNvPr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D163C5-7213-118A-8B28-2158ABCD34D9}"/>
              </a:ext>
            </a:extLst>
          </p:cNvPr>
          <p:cNvSpPr txBox="1"/>
          <p:nvPr/>
        </p:nvSpPr>
        <p:spPr>
          <a:xfrm>
            <a:off x="731520" y="640080"/>
            <a:ext cx="505401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232F3E"/>
                </a:solidFill>
                <a:latin typeface="Arial Black"/>
              </a:rPr>
              <a:t>Factor of safety Calculations</a:t>
            </a:r>
            <a:endParaRPr sz="2400" b="1" dirty="0">
              <a:solidFill>
                <a:srgbClr val="232F3E"/>
              </a:solidFill>
              <a:latin typeface="Arial Black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21CC85D-2570-41E3-933C-E5D33EFA8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477" y="1315246"/>
            <a:ext cx="7387046" cy="331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549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"/>
            <a:ext cx="1247457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 dirty="0">
                <a:solidFill>
                  <a:srgbClr val="FF9900"/>
                </a:solidFill>
                <a:latin typeface="Calibri"/>
              </a:rPr>
              <a:t>1</a:t>
            </a:r>
            <a:r>
              <a:rPr lang="en-US" sz="900" b="1" dirty="0">
                <a:solidFill>
                  <a:srgbClr val="FF9900"/>
                </a:solidFill>
                <a:latin typeface="Calibri"/>
              </a:rPr>
              <a:t>7</a:t>
            </a:r>
            <a:r>
              <a:rPr sz="900" b="1" dirty="0">
                <a:solidFill>
                  <a:srgbClr val="FF9900"/>
                </a:solidFill>
                <a:latin typeface="Calibri"/>
              </a:rPr>
              <a:t>  ·  LOOKING AHEAD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315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232F3E"/>
                </a:solidFill>
                <a:latin typeface="Arial Black"/>
              </a:rPr>
              <a:t>Phase 2: Facility Rollout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00000"/>
            <a:ext cx="3800000" cy="2200000"/>
          </a:xfrm>
          <a:prstGeom prst="roundRect">
            <a:avLst>
              <a:gd name="adj" fmla="val 4000"/>
            </a:avLst>
          </a:prstGeom>
          <a:solidFill>
            <a:srgbClr val="F0FDF4"/>
          </a:solidFill>
          <a:ln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00000" y="1600000"/>
            <a:ext cx="350000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dirty="0">
                <a:solidFill>
                  <a:srgbClr val="10B981"/>
                </a:solidFill>
                <a:latin typeface="Calibri"/>
              </a:rPr>
              <a:t>Phase 1 — COMPLETE</a:t>
            </a:r>
          </a:p>
          <a:p>
            <a:r>
              <a:rPr sz="1100" dirty="0">
                <a:solidFill>
                  <a:srgbClr val="232F3E"/>
                </a:solidFill>
                <a:latin typeface="Calibri"/>
              </a:rPr>
              <a:t>
✓ Prototype installed on Line 501</a:t>
            </a:r>
          </a:p>
          <a:p>
            <a:r>
              <a:rPr sz="1100" dirty="0">
                <a:solidFill>
                  <a:srgbClr val="232F3E"/>
                </a:solidFill>
                <a:latin typeface="Calibri"/>
              </a:rPr>
              <a:t>✓ </a:t>
            </a:r>
            <a:r>
              <a:rPr lang="en-US" sz="1100" dirty="0">
                <a:solidFill>
                  <a:srgbClr val="232F3E"/>
                </a:solidFill>
                <a:latin typeface="Calibri"/>
              </a:rPr>
              <a:t>D</a:t>
            </a:r>
            <a:r>
              <a:rPr sz="1100" dirty="0">
                <a:solidFill>
                  <a:srgbClr val="232F3E"/>
                </a:solidFill>
                <a:latin typeface="Calibri"/>
              </a:rPr>
              <a:t>rop reduction validated</a:t>
            </a:r>
          </a:p>
          <a:p>
            <a:r>
              <a:rPr sz="1100" dirty="0">
                <a:solidFill>
                  <a:srgbClr val="232F3E"/>
                </a:solidFill>
                <a:latin typeface="Calibri"/>
              </a:rPr>
              <a:t>✓ Configuration tool built</a:t>
            </a:r>
          </a:p>
          <a:p>
            <a:r>
              <a:rPr sz="1100" dirty="0">
                <a:solidFill>
                  <a:srgbClr val="232F3E"/>
                </a:solidFill>
                <a:latin typeface="Calibri"/>
              </a:rPr>
              <a:t>✓ Handoff document completed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000" y="1500000"/>
            <a:ext cx="3800000" cy="2200000"/>
          </a:xfrm>
          <a:prstGeom prst="roundRect">
            <a:avLst>
              <a:gd name="adj" fmla="val 4000"/>
            </a:avLst>
          </a:prstGeom>
          <a:solidFill>
            <a:srgbClr val="FFF7ED"/>
          </a:solidFill>
          <a:ln>
            <a:solidFill>
              <a:srgbClr val="FF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970000" y="1600000"/>
            <a:ext cx="3500000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dirty="0">
                <a:solidFill>
                  <a:srgbClr val="FF9900"/>
                </a:solidFill>
                <a:latin typeface="Calibri"/>
              </a:rPr>
              <a:t>Phase 2 — NEXT</a:t>
            </a:r>
          </a:p>
          <a:p>
            <a:r>
              <a:rPr sz="1100" dirty="0">
                <a:solidFill>
                  <a:srgbClr val="232F3E"/>
                </a:solidFill>
                <a:latin typeface="Calibri"/>
              </a:rPr>
              <a:t>
Technicians install assemblies on</a:t>
            </a:r>
          </a:p>
          <a:p>
            <a:r>
              <a:rPr sz="1100" dirty="0">
                <a:solidFill>
                  <a:srgbClr val="232F3E"/>
                </a:solidFill>
                <a:latin typeface="Calibri"/>
              </a:rPr>
              <a:t>remaining SLAM line sections</a:t>
            </a:r>
          </a:p>
          <a:p>
            <a:r>
              <a:rPr sz="1100" dirty="0">
                <a:solidFill>
                  <a:srgbClr val="232F3E"/>
                </a:solidFill>
                <a:latin typeface="Calibri"/>
              </a:rPr>
              <a:t>
• Use config tool for each </a:t>
            </a:r>
            <a:r>
              <a:rPr lang="en-US" sz="1100" dirty="0">
                <a:solidFill>
                  <a:srgbClr val="232F3E"/>
                </a:solidFill>
                <a:latin typeface="Calibri"/>
              </a:rPr>
              <a:t>section</a:t>
            </a:r>
            <a:endParaRPr sz="1100" dirty="0">
              <a:solidFill>
                <a:srgbClr val="232F3E"/>
              </a:solidFill>
              <a:latin typeface="Calibri"/>
            </a:endParaRPr>
          </a:p>
          <a:p>
            <a:r>
              <a:rPr sz="1100" dirty="0">
                <a:solidFill>
                  <a:srgbClr val="232F3E"/>
                </a:solidFill>
                <a:latin typeface="Calibri"/>
              </a:rPr>
              <a:t>• Handoff doc</a:t>
            </a:r>
            <a:r>
              <a:rPr lang="en-US" sz="1100" dirty="0">
                <a:solidFill>
                  <a:srgbClr val="232F3E"/>
                </a:solidFill>
                <a:latin typeface="Calibri"/>
              </a:rPr>
              <a:t>ument</a:t>
            </a:r>
            <a:r>
              <a:rPr sz="1100" dirty="0">
                <a:solidFill>
                  <a:srgbClr val="232F3E"/>
                </a:solidFill>
                <a:latin typeface="Calibri"/>
              </a:rPr>
              <a:t> has </a:t>
            </a:r>
            <a:r>
              <a:rPr lang="en-US" sz="1100" dirty="0">
                <a:solidFill>
                  <a:srgbClr val="232F3E"/>
                </a:solidFill>
                <a:latin typeface="Calibri"/>
              </a:rPr>
              <a:t>necessary info</a:t>
            </a:r>
            <a:endParaRPr sz="1100" dirty="0">
              <a:solidFill>
                <a:srgbClr val="232F3E"/>
              </a:solidFill>
              <a:latin typeface="Calibri"/>
            </a:endParaRPr>
          </a:p>
          <a:p>
            <a:endParaRPr sz="1100" dirty="0">
              <a:solidFill>
                <a:srgbClr val="232F3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232F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000" y="1200000"/>
            <a:ext cx="6000000" cy="12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>
                <a:solidFill>
                  <a:srgbClr val="232F3E"/>
                </a:solidFill>
                <a:latin typeface="Arial Black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00000" y="2400000"/>
            <a:ext cx="6000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dirty="0">
                <a:solidFill>
                  <a:srgbClr val="FF9900"/>
                </a:solidFill>
                <a:latin typeface="Calibri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00000" y="3400000"/>
            <a:ext cx="6000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dirty="0">
                <a:solidFill>
                  <a:srgbClr val="6B7280"/>
                </a:solidFill>
                <a:latin typeface="Calibri"/>
              </a:rPr>
              <a:t>Johnny Poole  |  AMM Intern, RME</a:t>
            </a:r>
          </a:p>
          <a:p>
            <a:pPr algn="ctr"/>
            <a:r>
              <a:rPr sz="1100" dirty="0">
                <a:solidFill>
                  <a:srgbClr val="6B7280"/>
                </a:solidFill>
                <a:latin typeface="Calibri"/>
              </a:rPr>
              <a:t>Mentor: Kishan Patel  |  Manager: Jon Templeton</a:t>
            </a:r>
          </a:p>
          <a:p>
            <a:pPr algn="ctr"/>
            <a:r>
              <a:rPr sz="1100" dirty="0">
                <a:solidFill>
                  <a:srgbClr val="6B7280"/>
                </a:solidFill>
                <a:latin typeface="Calibri"/>
              </a:rPr>
              <a:t>TPA4-SFC  •  August 2026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549640" y="137160"/>
            <a:ext cx="128016" cy="128016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732520" y="256032"/>
            <a:ext cx="82296" cy="82296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0C298F-883B-B4A8-72BA-AE0E7B19298C}"/>
              </a:ext>
            </a:extLst>
          </p:cNvPr>
          <p:cNvSpPr txBox="1"/>
          <p:nvPr/>
        </p:nvSpPr>
        <p:spPr>
          <a:xfrm>
            <a:off x="2408016" y="500875"/>
            <a:ext cx="418396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 Black"/>
              </a:rPr>
              <a:t>Thank You</a:t>
            </a:r>
            <a:endParaRPr sz="5400" b="1" dirty="0">
              <a:solidFill>
                <a:schemeClr val="bg1"/>
              </a:solidFill>
              <a:latin typeface="Arial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1401</Words>
  <Application>Microsoft Office PowerPoint</Application>
  <PresentationFormat>On-screen Show (16:9)</PresentationFormat>
  <Paragraphs>269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SLAM Line Guard Rail System</dc:title>
  <dc:subject>PptxGenJS Presentation</dc:subject>
  <dc:creator>Johnny Poole</dc:creator>
  <cp:lastModifiedBy>Poole, Johnny</cp:lastModifiedBy>
  <cp:revision>71</cp:revision>
  <dcterms:created xsi:type="dcterms:W3CDTF">2026-07-14T03:26:35Z</dcterms:created>
  <dcterms:modified xsi:type="dcterms:W3CDTF">2026-08-18T23:32:34Z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e68092-05df-4271-8e3e-b2a4c82ba797_Enabled">
    <vt:lpwstr>true</vt:lpwstr>
  </property>
  <property fmtid="{D5CDD505-2E9C-101B-9397-08002B2CF9AE}" pid="3" name="MSIP_Label_19e68092-05df-4271-8e3e-b2a4c82ba797_SetDate">
    <vt:lpwstr>2026-07-14T04:00:38Z</vt:lpwstr>
  </property>
  <property fmtid="{D5CDD505-2E9C-101B-9397-08002B2CF9AE}" pid="4" name="MSIP_Label_19e68092-05df-4271-8e3e-b2a4c82ba797_Method">
    <vt:lpwstr>Standard</vt:lpwstr>
  </property>
  <property fmtid="{D5CDD505-2E9C-101B-9397-08002B2CF9AE}" pid="5" name="MSIP_Label_19e68092-05df-4271-8e3e-b2a4c82ba797_Name">
    <vt:lpwstr>Amazon Confidential</vt:lpwstr>
  </property>
  <property fmtid="{D5CDD505-2E9C-101B-9397-08002B2CF9AE}" pid="6" name="MSIP_Label_19e68092-05df-4271-8e3e-b2a4c82ba797_SiteId">
    <vt:lpwstr>5280104a-472d-4538-9ccf-1e1d0efe8b1b</vt:lpwstr>
  </property>
  <property fmtid="{D5CDD505-2E9C-101B-9397-08002B2CF9AE}" pid="7" name="MSIP_Label_19e68092-05df-4271-8e3e-b2a4c82ba797_ActionId">
    <vt:lpwstr>b0e97eee-a0e3-4a56-b7c0-609abdb5bec2</vt:lpwstr>
  </property>
  <property fmtid="{D5CDD505-2E9C-101B-9397-08002B2CF9AE}" pid="8" name="MSIP_Label_19e68092-05df-4271-8e3e-b2a4c82ba797_ContentBits">
    <vt:lpwstr>0</vt:lpwstr>
  </property>
  <property fmtid="{D5CDD505-2E9C-101B-9397-08002B2CF9AE}" pid="9" name="MSIP_Label_19e68092-05df-4271-8e3e-b2a4c82ba797_Tag">
    <vt:lpwstr>10, 3, 0, 1</vt:lpwstr>
  </property>
</Properties>
</file>